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4" r:id="rId1"/>
  </p:sldMasterIdLst>
  <p:notesMasterIdLst>
    <p:notesMasterId r:id="rId70"/>
  </p:notesMasterIdLst>
  <p:sldIdLst>
    <p:sldId id="817" r:id="rId2"/>
    <p:sldId id="818" r:id="rId3"/>
    <p:sldId id="307" r:id="rId4"/>
    <p:sldId id="757" r:id="rId5"/>
    <p:sldId id="758" r:id="rId6"/>
    <p:sldId id="268" r:id="rId7"/>
    <p:sldId id="759" r:id="rId8"/>
    <p:sldId id="270" r:id="rId9"/>
    <p:sldId id="271" r:id="rId10"/>
    <p:sldId id="756" r:id="rId11"/>
    <p:sldId id="821" r:id="rId12"/>
    <p:sldId id="765" r:id="rId13"/>
    <p:sldId id="767" r:id="rId14"/>
    <p:sldId id="769" r:id="rId15"/>
    <p:sldId id="823" r:id="rId16"/>
    <p:sldId id="258" r:id="rId17"/>
    <p:sldId id="259" r:id="rId18"/>
    <p:sldId id="260" r:id="rId19"/>
    <p:sldId id="267" r:id="rId20"/>
    <p:sldId id="261" r:id="rId21"/>
    <p:sldId id="822" r:id="rId22"/>
    <p:sldId id="791" r:id="rId23"/>
    <p:sldId id="761" r:id="rId24"/>
    <p:sldId id="762" r:id="rId25"/>
    <p:sldId id="275" r:id="rId26"/>
    <p:sldId id="276" r:id="rId27"/>
    <p:sldId id="824" r:id="rId28"/>
    <p:sldId id="792" r:id="rId29"/>
    <p:sldId id="266" r:id="rId30"/>
    <p:sldId id="787" r:id="rId31"/>
    <p:sldId id="788" r:id="rId32"/>
    <p:sldId id="262" r:id="rId33"/>
    <p:sldId id="819" r:id="rId34"/>
    <p:sldId id="779" r:id="rId35"/>
    <p:sldId id="780" r:id="rId36"/>
    <p:sldId id="772" r:id="rId37"/>
    <p:sldId id="775" r:id="rId38"/>
    <p:sldId id="296" r:id="rId39"/>
    <p:sldId id="793" r:id="rId40"/>
    <p:sldId id="318" r:id="rId41"/>
    <p:sldId id="319" r:id="rId42"/>
    <p:sldId id="317" r:id="rId43"/>
    <p:sldId id="785" r:id="rId44"/>
    <p:sldId id="300" r:id="rId45"/>
    <p:sldId id="777" r:id="rId46"/>
    <p:sldId id="778" r:id="rId47"/>
    <p:sldId id="786" r:id="rId48"/>
    <p:sldId id="263" r:id="rId49"/>
    <p:sldId id="269" r:id="rId50"/>
    <p:sldId id="776" r:id="rId51"/>
    <p:sldId id="789" r:id="rId52"/>
    <p:sldId id="790" r:id="rId53"/>
    <p:sldId id="794" r:id="rId54"/>
    <p:sldId id="820" r:id="rId55"/>
    <p:sldId id="273" r:id="rId56"/>
    <p:sldId id="795" r:id="rId57"/>
    <p:sldId id="805" r:id="rId58"/>
    <p:sldId id="797" r:id="rId59"/>
    <p:sldId id="798" r:id="rId60"/>
    <p:sldId id="799" r:id="rId61"/>
    <p:sldId id="800" r:id="rId62"/>
    <p:sldId id="801" r:id="rId63"/>
    <p:sldId id="802" r:id="rId64"/>
    <p:sldId id="803" r:id="rId65"/>
    <p:sldId id="804" r:id="rId66"/>
    <p:sldId id="814" r:id="rId67"/>
    <p:sldId id="816" r:id="rId68"/>
    <p:sldId id="305" r:id="rId69"/>
  </p:sldIdLst>
  <p:sldSz cx="9144000" cy="5143500" type="screen16x9"/>
  <p:notesSz cx="6858000" cy="9144000"/>
  <p:embeddedFontLst>
    <p:embeddedFont>
      <p:font typeface="Calibri" panose="020F0502020204030204" pitchFamily="34" charset="0"/>
      <p:regular r:id="rId71"/>
      <p:bold r:id="rId72"/>
      <p:italic r:id="rId73"/>
      <p:boldItalic r:id="rId74"/>
    </p:embeddedFont>
    <p:embeddedFont>
      <p:font typeface="Comic Sans MS" panose="030F0902030302020204" pitchFamily="66" charset="0"/>
      <p:regular r:id="rId75"/>
    </p:embeddedFont>
    <p:embeddedFont>
      <p:font typeface="Monotype Sorts" pitchFamily="2" charset="2"/>
      <p:regular r:id="rId76"/>
    </p:embeddedFont>
    <p:embeddedFont>
      <p:font typeface="Tahoma" panose="020B0604030504040204" pitchFamily="34" charset="0"/>
      <p:regular r:id="rId77"/>
      <p:bold r:id="rId78"/>
    </p:embeddedFont>
    <p:embeddedFont>
      <p:font typeface="Verdana" panose="020B060403050404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37"/>
    <p:restoredTop sz="81120"/>
  </p:normalViewPr>
  <p:slideViewPr>
    <p:cSldViewPr snapToGrid="0">
      <p:cViewPr varScale="1">
        <p:scale>
          <a:sx n="163" d="100"/>
          <a:sy n="163" d="100"/>
        </p:scale>
        <p:origin x="3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B76091-078A-8A40-8CAD-36551B07316F}" type="doc">
      <dgm:prSet loTypeId="urn:microsoft.com/office/officeart/2005/8/layout/process1" loCatId="" qsTypeId="urn:microsoft.com/office/officeart/2005/8/quickstyle/simple4" qsCatId="simple" csTypeId="urn:microsoft.com/office/officeart/2005/8/colors/colorful1" csCatId="colorful" phldr="1"/>
      <dgm:spPr/>
      <dgm:t>
        <a:bodyPr/>
        <a:lstStyle/>
        <a:p>
          <a:endParaRPr lang="en-US"/>
        </a:p>
      </dgm:t>
    </dgm:pt>
    <dgm:pt modelId="{5347670A-2DED-B646-B241-E593F1420052}">
      <dgm:prSet phldrT="[Text]" custT="1"/>
      <dgm:spPr/>
      <dgm:t>
        <a:bodyPr/>
        <a:lstStyle/>
        <a:p>
          <a:r>
            <a:rPr lang="en-US" sz="2000" b="1" dirty="0">
              <a:solidFill>
                <a:schemeClr val="tx1"/>
              </a:solidFill>
            </a:rPr>
            <a:t>Data Collection</a:t>
          </a:r>
        </a:p>
      </dgm:t>
    </dgm:pt>
    <dgm:pt modelId="{CB17FE61-E9D6-BE47-A696-B2232409DF6A}" type="parTrans" cxnId="{E2491F3D-5714-D549-BEF3-45F1283FD8F6}">
      <dgm:prSet/>
      <dgm:spPr/>
      <dgm:t>
        <a:bodyPr/>
        <a:lstStyle/>
        <a:p>
          <a:endParaRPr lang="en-US" b="1">
            <a:solidFill>
              <a:schemeClr val="tx1"/>
            </a:solidFill>
          </a:endParaRPr>
        </a:p>
      </dgm:t>
    </dgm:pt>
    <dgm:pt modelId="{0D9AC9C3-6762-FB49-ADB4-D7BC51A9928B}" type="sibTrans" cxnId="{E2491F3D-5714-D549-BEF3-45F1283FD8F6}">
      <dgm:prSet/>
      <dgm:spPr/>
      <dgm:t>
        <a:bodyPr/>
        <a:lstStyle/>
        <a:p>
          <a:endParaRPr lang="en-US" b="1">
            <a:solidFill>
              <a:schemeClr val="tx1"/>
            </a:solidFill>
          </a:endParaRPr>
        </a:p>
      </dgm:t>
    </dgm:pt>
    <dgm:pt modelId="{A9C75B3B-7321-1643-A517-6129462CB970}">
      <dgm:prSet phldrT="[Text]" custT="1"/>
      <dgm:spPr/>
      <dgm:t>
        <a:bodyPr/>
        <a:lstStyle/>
        <a:p>
          <a:r>
            <a:rPr lang="en-US" sz="1600" b="1" dirty="0">
              <a:solidFill>
                <a:schemeClr val="tx1"/>
              </a:solidFill>
            </a:rPr>
            <a:t>Data Filtering/</a:t>
          </a:r>
        </a:p>
        <a:p>
          <a:r>
            <a:rPr lang="en-US" sz="1600" b="1" dirty="0">
              <a:solidFill>
                <a:schemeClr val="tx1"/>
              </a:solidFill>
            </a:rPr>
            <a:t>Processing</a:t>
          </a:r>
        </a:p>
      </dgm:t>
    </dgm:pt>
    <dgm:pt modelId="{96D3DA63-A97D-3D4D-A0D3-A98F50D8AE65}" type="parTrans" cxnId="{17357EB1-EBC7-BE4B-8F99-0F8CDB86399C}">
      <dgm:prSet/>
      <dgm:spPr/>
      <dgm:t>
        <a:bodyPr/>
        <a:lstStyle/>
        <a:p>
          <a:endParaRPr lang="en-US" b="1">
            <a:solidFill>
              <a:schemeClr val="tx1"/>
            </a:solidFill>
          </a:endParaRPr>
        </a:p>
      </dgm:t>
    </dgm:pt>
    <dgm:pt modelId="{F373202C-2985-E145-946E-390A286AE293}" type="sibTrans" cxnId="{17357EB1-EBC7-BE4B-8F99-0F8CDB86399C}">
      <dgm:prSet/>
      <dgm:spPr/>
      <dgm:t>
        <a:bodyPr/>
        <a:lstStyle/>
        <a:p>
          <a:endParaRPr lang="en-US" b="1">
            <a:solidFill>
              <a:schemeClr val="tx1"/>
            </a:solidFill>
          </a:endParaRPr>
        </a:p>
      </dgm:t>
    </dgm:pt>
    <dgm:pt modelId="{A83F47DF-A1B3-6E43-A9C3-2294478C8A2D}">
      <dgm:prSet phldrT="[Text]" custT="1"/>
      <dgm:spPr/>
      <dgm:t>
        <a:bodyPr/>
        <a:lstStyle/>
        <a:p>
          <a:r>
            <a:rPr lang="en-US" sz="1800" b="1" dirty="0">
              <a:solidFill>
                <a:schemeClr val="tx1"/>
              </a:solidFill>
            </a:rPr>
            <a:t>Analysis</a:t>
          </a:r>
        </a:p>
      </dgm:t>
    </dgm:pt>
    <dgm:pt modelId="{B88E2A21-CB72-AD4C-AD55-C2EF93CA2D7C}" type="parTrans" cxnId="{F000EDE0-3930-7A46-BAD9-2A43C5A1BFC8}">
      <dgm:prSet/>
      <dgm:spPr/>
      <dgm:t>
        <a:bodyPr/>
        <a:lstStyle/>
        <a:p>
          <a:endParaRPr lang="en-US" b="1">
            <a:solidFill>
              <a:schemeClr val="tx1"/>
            </a:solidFill>
          </a:endParaRPr>
        </a:p>
      </dgm:t>
    </dgm:pt>
    <dgm:pt modelId="{21C2CC68-4820-D044-8C52-3BDCDCC2EE14}" type="sibTrans" cxnId="{F000EDE0-3930-7A46-BAD9-2A43C5A1BFC8}">
      <dgm:prSet/>
      <dgm:spPr/>
      <dgm:t>
        <a:bodyPr/>
        <a:lstStyle/>
        <a:p>
          <a:endParaRPr lang="en-US" b="1">
            <a:solidFill>
              <a:schemeClr val="tx1"/>
            </a:solidFill>
          </a:endParaRPr>
        </a:p>
      </dgm:t>
    </dgm:pt>
    <dgm:pt modelId="{5E58D7DE-6027-6C4D-9A2E-3AC812E3A904}">
      <dgm:prSet phldrT="[Text]" custT="1"/>
      <dgm:spPr/>
      <dgm:t>
        <a:bodyPr/>
        <a:lstStyle/>
        <a:p>
          <a:r>
            <a:rPr lang="en-US" sz="1800" b="1" dirty="0">
              <a:solidFill>
                <a:schemeClr val="tx1"/>
              </a:solidFill>
            </a:rPr>
            <a:t>Publications/Usage</a:t>
          </a:r>
        </a:p>
      </dgm:t>
    </dgm:pt>
    <dgm:pt modelId="{6DE6E5F9-B680-5F47-A36C-5678E5DF3D5B}" type="parTrans" cxnId="{D53856C0-94B7-1D45-A309-2159CCE359C3}">
      <dgm:prSet/>
      <dgm:spPr/>
      <dgm:t>
        <a:bodyPr/>
        <a:lstStyle/>
        <a:p>
          <a:endParaRPr lang="en-US"/>
        </a:p>
      </dgm:t>
    </dgm:pt>
    <dgm:pt modelId="{7CEDC5B6-55EB-D646-BD69-8B413772964E}" type="sibTrans" cxnId="{D53856C0-94B7-1D45-A309-2159CCE359C3}">
      <dgm:prSet/>
      <dgm:spPr/>
      <dgm:t>
        <a:bodyPr/>
        <a:lstStyle/>
        <a:p>
          <a:endParaRPr lang="en-US"/>
        </a:p>
      </dgm:t>
    </dgm:pt>
    <dgm:pt modelId="{343026D5-1FC9-7E40-B1F2-4A73D973F1C8}" type="pres">
      <dgm:prSet presAssocID="{72B76091-078A-8A40-8CAD-36551B07316F}" presName="Name0" presStyleCnt="0">
        <dgm:presLayoutVars>
          <dgm:dir/>
          <dgm:resizeHandles val="exact"/>
        </dgm:presLayoutVars>
      </dgm:prSet>
      <dgm:spPr/>
    </dgm:pt>
    <dgm:pt modelId="{7D72F985-34A0-7840-935F-4E3B1DEFD490}" type="pres">
      <dgm:prSet presAssocID="{5347670A-2DED-B646-B241-E593F1420052}" presName="node" presStyleLbl="node1" presStyleIdx="0" presStyleCnt="4">
        <dgm:presLayoutVars>
          <dgm:bulletEnabled val="1"/>
        </dgm:presLayoutVars>
      </dgm:prSet>
      <dgm:spPr/>
    </dgm:pt>
    <dgm:pt modelId="{D940D851-9CA2-524A-A2F4-BECEFAAC11EC}" type="pres">
      <dgm:prSet presAssocID="{0D9AC9C3-6762-FB49-ADB4-D7BC51A9928B}" presName="sibTrans" presStyleLbl="sibTrans2D1" presStyleIdx="0" presStyleCnt="3" custScaleX="192735"/>
      <dgm:spPr/>
    </dgm:pt>
    <dgm:pt modelId="{7384610A-C883-6345-81EF-2DBBE7D9521B}" type="pres">
      <dgm:prSet presAssocID="{0D9AC9C3-6762-FB49-ADB4-D7BC51A9928B}" presName="connectorText" presStyleLbl="sibTrans2D1" presStyleIdx="0" presStyleCnt="3"/>
      <dgm:spPr/>
    </dgm:pt>
    <dgm:pt modelId="{B9F11435-F5C8-9649-B278-0EF6B6F77933}" type="pres">
      <dgm:prSet presAssocID="{A9C75B3B-7321-1643-A517-6129462CB970}" presName="node" presStyleLbl="node1" presStyleIdx="1" presStyleCnt="4">
        <dgm:presLayoutVars>
          <dgm:bulletEnabled val="1"/>
        </dgm:presLayoutVars>
      </dgm:prSet>
      <dgm:spPr/>
    </dgm:pt>
    <dgm:pt modelId="{FF838EC8-436C-EA4D-BC14-C75299EB73FB}" type="pres">
      <dgm:prSet presAssocID="{F373202C-2985-E145-946E-390A286AE293}" presName="sibTrans" presStyleLbl="sibTrans2D1" presStyleIdx="1" presStyleCnt="3"/>
      <dgm:spPr/>
    </dgm:pt>
    <dgm:pt modelId="{E60AF4A9-2AE5-CA4F-9963-D1640FCF1C1B}" type="pres">
      <dgm:prSet presAssocID="{F373202C-2985-E145-946E-390A286AE293}" presName="connectorText" presStyleLbl="sibTrans2D1" presStyleIdx="1" presStyleCnt="3"/>
      <dgm:spPr/>
    </dgm:pt>
    <dgm:pt modelId="{DCE2528C-D14D-834E-8B85-36B9EB09DA09}" type="pres">
      <dgm:prSet presAssocID="{A83F47DF-A1B3-6E43-A9C3-2294478C8A2D}" presName="node" presStyleLbl="node1" presStyleIdx="2" presStyleCnt="4">
        <dgm:presLayoutVars>
          <dgm:bulletEnabled val="1"/>
        </dgm:presLayoutVars>
      </dgm:prSet>
      <dgm:spPr/>
    </dgm:pt>
    <dgm:pt modelId="{D07DA4B9-5C33-7A44-9A4D-E2C435EA4F20}" type="pres">
      <dgm:prSet presAssocID="{21C2CC68-4820-D044-8C52-3BDCDCC2EE14}" presName="sibTrans" presStyleLbl="sibTrans2D1" presStyleIdx="2" presStyleCnt="3"/>
      <dgm:spPr/>
    </dgm:pt>
    <dgm:pt modelId="{4B76C51B-2201-E04B-BF82-1A4013B18C90}" type="pres">
      <dgm:prSet presAssocID="{21C2CC68-4820-D044-8C52-3BDCDCC2EE14}" presName="connectorText" presStyleLbl="sibTrans2D1" presStyleIdx="2" presStyleCnt="3"/>
      <dgm:spPr/>
    </dgm:pt>
    <dgm:pt modelId="{8AB449A5-AC1D-A043-B69D-FC6A3466B451}" type="pres">
      <dgm:prSet presAssocID="{5E58D7DE-6027-6C4D-9A2E-3AC812E3A904}" presName="node" presStyleLbl="node1" presStyleIdx="3" presStyleCnt="4">
        <dgm:presLayoutVars>
          <dgm:bulletEnabled val="1"/>
        </dgm:presLayoutVars>
      </dgm:prSet>
      <dgm:spPr/>
    </dgm:pt>
  </dgm:ptLst>
  <dgm:cxnLst>
    <dgm:cxn modelId="{6EC2AC02-82E3-584C-9332-8416FB400217}" type="presOf" srcId="{F373202C-2985-E145-946E-390A286AE293}" destId="{FF838EC8-436C-EA4D-BC14-C75299EB73FB}" srcOrd="0" destOrd="0" presId="urn:microsoft.com/office/officeart/2005/8/layout/process1"/>
    <dgm:cxn modelId="{8CAF7514-8265-8147-82AE-35A491828B22}" type="presOf" srcId="{0D9AC9C3-6762-FB49-ADB4-D7BC51A9928B}" destId="{7384610A-C883-6345-81EF-2DBBE7D9521B}" srcOrd="1" destOrd="0" presId="urn:microsoft.com/office/officeart/2005/8/layout/process1"/>
    <dgm:cxn modelId="{05B6941D-F380-E54C-849C-96791736CF18}" type="presOf" srcId="{5347670A-2DED-B646-B241-E593F1420052}" destId="{7D72F985-34A0-7840-935F-4E3B1DEFD490}" srcOrd="0" destOrd="0" presId="urn:microsoft.com/office/officeart/2005/8/layout/process1"/>
    <dgm:cxn modelId="{8DE60223-D67E-764F-8453-A8C8B4FC3845}" type="presOf" srcId="{A83F47DF-A1B3-6E43-A9C3-2294478C8A2D}" destId="{DCE2528C-D14D-834E-8B85-36B9EB09DA09}" srcOrd="0" destOrd="0" presId="urn:microsoft.com/office/officeart/2005/8/layout/process1"/>
    <dgm:cxn modelId="{E2491F3D-5714-D549-BEF3-45F1283FD8F6}" srcId="{72B76091-078A-8A40-8CAD-36551B07316F}" destId="{5347670A-2DED-B646-B241-E593F1420052}" srcOrd="0" destOrd="0" parTransId="{CB17FE61-E9D6-BE47-A696-B2232409DF6A}" sibTransId="{0D9AC9C3-6762-FB49-ADB4-D7BC51A9928B}"/>
    <dgm:cxn modelId="{5DC4E587-DC43-F045-B026-6FD4E717115F}" type="presOf" srcId="{21C2CC68-4820-D044-8C52-3BDCDCC2EE14}" destId="{D07DA4B9-5C33-7A44-9A4D-E2C435EA4F20}" srcOrd="0" destOrd="0" presId="urn:microsoft.com/office/officeart/2005/8/layout/process1"/>
    <dgm:cxn modelId="{D520668C-E923-D440-A09C-5700FA6CAC5A}" type="presOf" srcId="{21C2CC68-4820-D044-8C52-3BDCDCC2EE14}" destId="{4B76C51B-2201-E04B-BF82-1A4013B18C90}" srcOrd="1" destOrd="0" presId="urn:microsoft.com/office/officeart/2005/8/layout/process1"/>
    <dgm:cxn modelId="{2A01D58C-25CA-3C49-AD75-1900F67C829C}" type="presOf" srcId="{72B76091-078A-8A40-8CAD-36551B07316F}" destId="{343026D5-1FC9-7E40-B1F2-4A73D973F1C8}" srcOrd="0" destOrd="0" presId="urn:microsoft.com/office/officeart/2005/8/layout/process1"/>
    <dgm:cxn modelId="{DDE9479D-3610-1945-B462-56F84F8106C0}" type="presOf" srcId="{A9C75B3B-7321-1643-A517-6129462CB970}" destId="{B9F11435-F5C8-9649-B278-0EF6B6F77933}" srcOrd="0" destOrd="0" presId="urn:microsoft.com/office/officeart/2005/8/layout/process1"/>
    <dgm:cxn modelId="{17357EB1-EBC7-BE4B-8F99-0F8CDB86399C}" srcId="{72B76091-078A-8A40-8CAD-36551B07316F}" destId="{A9C75B3B-7321-1643-A517-6129462CB970}" srcOrd="1" destOrd="0" parTransId="{96D3DA63-A97D-3D4D-A0D3-A98F50D8AE65}" sibTransId="{F373202C-2985-E145-946E-390A286AE293}"/>
    <dgm:cxn modelId="{7E6D67BB-A4B6-5247-8738-AC0F50E76F26}" type="presOf" srcId="{0D9AC9C3-6762-FB49-ADB4-D7BC51A9928B}" destId="{D940D851-9CA2-524A-A2F4-BECEFAAC11EC}" srcOrd="0" destOrd="0" presId="urn:microsoft.com/office/officeart/2005/8/layout/process1"/>
    <dgm:cxn modelId="{D53856C0-94B7-1D45-A309-2159CCE359C3}" srcId="{72B76091-078A-8A40-8CAD-36551B07316F}" destId="{5E58D7DE-6027-6C4D-9A2E-3AC812E3A904}" srcOrd="3" destOrd="0" parTransId="{6DE6E5F9-B680-5F47-A36C-5678E5DF3D5B}" sibTransId="{7CEDC5B6-55EB-D646-BD69-8B413772964E}"/>
    <dgm:cxn modelId="{F000EDE0-3930-7A46-BAD9-2A43C5A1BFC8}" srcId="{72B76091-078A-8A40-8CAD-36551B07316F}" destId="{A83F47DF-A1B3-6E43-A9C3-2294478C8A2D}" srcOrd="2" destOrd="0" parTransId="{B88E2A21-CB72-AD4C-AD55-C2EF93CA2D7C}" sibTransId="{21C2CC68-4820-D044-8C52-3BDCDCC2EE14}"/>
    <dgm:cxn modelId="{8DF630EE-4129-F749-B40A-40DAE050E956}" type="presOf" srcId="{F373202C-2985-E145-946E-390A286AE293}" destId="{E60AF4A9-2AE5-CA4F-9963-D1640FCF1C1B}" srcOrd="1" destOrd="0" presId="urn:microsoft.com/office/officeart/2005/8/layout/process1"/>
    <dgm:cxn modelId="{3990CFFC-8DFE-8D49-936B-C32295A5945F}" type="presOf" srcId="{5E58D7DE-6027-6C4D-9A2E-3AC812E3A904}" destId="{8AB449A5-AC1D-A043-B69D-FC6A3466B451}" srcOrd="0" destOrd="0" presId="urn:microsoft.com/office/officeart/2005/8/layout/process1"/>
    <dgm:cxn modelId="{61DCB418-98BD-2D41-AEEA-A127A473221E}" type="presParOf" srcId="{343026D5-1FC9-7E40-B1F2-4A73D973F1C8}" destId="{7D72F985-34A0-7840-935F-4E3B1DEFD490}" srcOrd="0" destOrd="0" presId="urn:microsoft.com/office/officeart/2005/8/layout/process1"/>
    <dgm:cxn modelId="{B93FDBF9-48E8-EB49-BD85-AA0480B269D2}" type="presParOf" srcId="{343026D5-1FC9-7E40-B1F2-4A73D973F1C8}" destId="{D940D851-9CA2-524A-A2F4-BECEFAAC11EC}" srcOrd="1" destOrd="0" presId="urn:microsoft.com/office/officeart/2005/8/layout/process1"/>
    <dgm:cxn modelId="{96E73818-688E-3C46-9CD1-5CC9AD2FFDDB}" type="presParOf" srcId="{D940D851-9CA2-524A-A2F4-BECEFAAC11EC}" destId="{7384610A-C883-6345-81EF-2DBBE7D9521B}" srcOrd="0" destOrd="0" presId="urn:microsoft.com/office/officeart/2005/8/layout/process1"/>
    <dgm:cxn modelId="{9C90325B-E5C6-5C43-8CD3-E23AC1A1910B}" type="presParOf" srcId="{343026D5-1FC9-7E40-B1F2-4A73D973F1C8}" destId="{B9F11435-F5C8-9649-B278-0EF6B6F77933}" srcOrd="2" destOrd="0" presId="urn:microsoft.com/office/officeart/2005/8/layout/process1"/>
    <dgm:cxn modelId="{BD91E780-C682-A849-BC45-0CBE9AEC3F3D}" type="presParOf" srcId="{343026D5-1FC9-7E40-B1F2-4A73D973F1C8}" destId="{FF838EC8-436C-EA4D-BC14-C75299EB73FB}" srcOrd="3" destOrd="0" presId="urn:microsoft.com/office/officeart/2005/8/layout/process1"/>
    <dgm:cxn modelId="{DE3C1EEE-417E-9148-9D74-B4D8B83AD079}" type="presParOf" srcId="{FF838EC8-436C-EA4D-BC14-C75299EB73FB}" destId="{E60AF4A9-2AE5-CA4F-9963-D1640FCF1C1B}" srcOrd="0" destOrd="0" presId="urn:microsoft.com/office/officeart/2005/8/layout/process1"/>
    <dgm:cxn modelId="{F76BD6B3-7A62-C845-8998-9A216D8C4010}" type="presParOf" srcId="{343026D5-1FC9-7E40-B1F2-4A73D973F1C8}" destId="{DCE2528C-D14D-834E-8B85-36B9EB09DA09}" srcOrd="4" destOrd="0" presId="urn:microsoft.com/office/officeart/2005/8/layout/process1"/>
    <dgm:cxn modelId="{D0B78ADF-CD77-7141-8271-ABB2F2EC95C4}" type="presParOf" srcId="{343026D5-1FC9-7E40-B1F2-4A73D973F1C8}" destId="{D07DA4B9-5C33-7A44-9A4D-E2C435EA4F20}" srcOrd="5" destOrd="0" presId="urn:microsoft.com/office/officeart/2005/8/layout/process1"/>
    <dgm:cxn modelId="{07A4BED3-CA24-BF4C-BC9F-996A7DAC5013}" type="presParOf" srcId="{D07DA4B9-5C33-7A44-9A4D-E2C435EA4F20}" destId="{4B76C51B-2201-E04B-BF82-1A4013B18C90}" srcOrd="0" destOrd="0" presId="urn:microsoft.com/office/officeart/2005/8/layout/process1"/>
    <dgm:cxn modelId="{40876181-7699-A844-96B0-E00F03AD674F}" type="presParOf" srcId="{343026D5-1FC9-7E40-B1F2-4A73D973F1C8}" destId="{8AB449A5-AC1D-A043-B69D-FC6A3466B45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2F985-34A0-7840-935F-4E3B1DEFD490}">
      <dsp:nvSpPr>
        <dsp:cNvPr id="0" name=""/>
        <dsp:cNvSpPr/>
      </dsp:nvSpPr>
      <dsp:spPr>
        <a:xfrm>
          <a:off x="7512" y="1252893"/>
          <a:ext cx="1555068" cy="93304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Data Collection</a:t>
          </a:r>
        </a:p>
      </dsp:txBody>
      <dsp:txXfrm>
        <a:off x="34840" y="1280221"/>
        <a:ext cx="1500412" cy="878385"/>
      </dsp:txXfrm>
    </dsp:sp>
    <dsp:sp modelId="{D940D851-9CA2-524A-A2F4-BECEFAAC11EC}">
      <dsp:nvSpPr>
        <dsp:cNvPr id="0" name=""/>
        <dsp:cNvSpPr/>
      </dsp:nvSpPr>
      <dsp:spPr>
        <a:xfrm>
          <a:off x="1565226" y="1526585"/>
          <a:ext cx="635398" cy="385657"/>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b="1" kern="1200">
            <a:solidFill>
              <a:schemeClr val="tx1"/>
            </a:solidFill>
          </a:endParaRPr>
        </a:p>
      </dsp:txBody>
      <dsp:txXfrm>
        <a:off x="1565226" y="1603716"/>
        <a:ext cx="519701" cy="231395"/>
      </dsp:txXfrm>
    </dsp:sp>
    <dsp:sp modelId="{B9F11435-F5C8-9649-B278-0EF6B6F77933}">
      <dsp:nvSpPr>
        <dsp:cNvPr id="0" name=""/>
        <dsp:cNvSpPr/>
      </dsp:nvSpPr>
      <dsp:spPr>
        <a:xfrm>
          <a:off x="2184608" y="1252893"/>
          <a:ext cx="1555068" cy="933041"/>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Data Filtering/</a:t>
          </a:r>
        </a:p>
        <a:p>
          <a:pPr marL="0" lvl="0" indent="0" algn="ctr" defTabSz="711200">
            <a:lnSpc>
              <a:spcPct val="90000"/>
            </a:lnSpc>
            <a:spcBef>
              <a:spcPct val="0"/>
            </a:spcBef>
            <a:spcAft>
              <a:spcPct val="35000"/>
            </a:spcAft>
            <a:buNone/>
          </a:pPr>
          <a:r>
            <a:rPr lang="en-US" sz="1600" b="1" kern="1200" dirty="0">
              <a:solidFill>
                <a:schemeClr val="tx1"/>
              </a:solidFill>
            </a:rPr>
            <a:t>Processing</a:t>
          </a:r>
        </a:p>
      </dsp:txBody>
      <dsp:txXfrm>
        <a:off x="2211936" y="1280221"/>
        <a:ext cx="1500412" cy="878385"/>
      </dsp:txXfrm>
    </dsp:sp>
    <dsp:sp modelId="{FF838EC8-436C-EA4D-BC14-C75299EB73FB}">
      <dsp:nvSpPr>
        <dsp:cNvPr id="0" name=""/>
        <dsp:cNvSpPr/>
      </dsp:nvSpPr>
      <dsp:spPr>
        <a:xfrm>
          <a:off x="3895184" y="1526585"/>
          <a:ext cx="329674" cy="385657"/>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b="1" kern="1200">
            <a:solidFill>
              <a:schemeClr val="tx1"/>
            </a:solidFill>
          </a:endParaRPr>
        </a:p>
      </dsp:txBody>
      <dsp:txXfrm>
        <a:off x="3895184" y="1603716"/>
        <a:ext cx="230772" cy="231395"/>
      </dsp:txXfrm>
    </dsp:sp>
    <dsp:sp modelId="{DCE2528C-D14D-834E-8B85-36B9EB09DA09}">
      <dsp:nvSpPr>
        <dsp:cNvPr id="0" name=""/>
        <dsp:cNvSpPr/>
      </dsp:nvSpPr>
      <dsp:spPr>
        <a:xfrm>
          <a:off x="4361704" y="1252893"/>
          <a:ext cx="1555068" cy="933041"/>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Analysis</a:t>
          </a:r>
        </a:p>
      </dsp:txBody>
      <dsp:txXfrm>
        <a:off x="4389032" y="1280221"/>
        <a:ext cx="1500412" cy="878385"/>
      </dsp:txXfrm>
    </dsp:sp>
    <dsp:sp modelId="{D07DA4B9-5C33-7A44-9A4D-E2C435EA4F20}">
      <dsp:nvSpPr>
        <dsp:cNvPr id="0" name=""/>
        <dsp:cNvSpPr/>
      </dsp:nvSpPr>
      <dsp:spPr>
        <a:xfrm>
          <a:off x="6072280" y="1526585"/>
          <a:ext cx="329674" cy="385657"/>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b="1" kern="1200">
            <a:solidFill>
              <a:schemeClr val="tx1"/>
            </a:solidFill>
          </a:endParaRPr>
        </a:p>
      </dsp:txBody>
      <dsp:txXfrm>
        <a:off x="6072280" y="1603716"/>
        <a:ext cx="230772" cy="231395"/>
      </dsp:txXfrm>
    </dsp:sp>
    <dsp:sp modelId="{8AB449A5-AC1D-A043-B69D-FC6A3466B451}">
      <dsp:nvSpPr>
        <dsp:cNvPr id="0" name=""/>
        <dsp:cNvSpPr/>
      </dsp:nvSpPr>
      <dsp:spPr>
        <a:xfrm>
          <a:off x="6538800" y="1252893"/>
          <a:ext cx="1555068" cy="933041"/>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Publications/Usage</a:t>
          </a:r>
        </a:p>
      </dsp:txBody>
      <dsp:txXfrm>
        <a:off x="6566128" y="1280221"/>
        <a:ext cx="1500412" cy="8783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zmodo.com/this-is-almost-certainly-james-comey-s-twitter-account-179384364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d7e9c760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6d7e9c7607_2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Q1:</a:t>
            </a:r>
            <a:r>
              <a:rPr lang="en-US" baseline="0" dirty="0"/>
              <a:t> remove names and unique identifiers</a:t>
            </a:r>
          </a:p>
          <a:p>
            <a:r>
              <a:rPr lang="en-US" baseline="0" dirty="0"/>
              <a:t>Q2: quasi-identifiers</a:t>
            </a:r>
            <a:endParaRPr lang="en-US" dirty="0"/>
          </a:p>
        </p:txBody>
      </p:sp>
      <p:sp>
        <p:nvSpPr>
          <p:cNvPr id="4" name="Slide Number Placeholder 3"/>
          <p:cNvSpPr>
            <a:spLocks noGrp="1"/>
          </p:cNvSpPr>
          <p:nvPr>
            <p:ph type="sldNum" sz="quarter" idx="10"/>
          </p:nvPr>
        </p:nvSpPr>
        <p:spPr/>
        <p:txBody>
          <a:bodyPr/>
          <a:lstStyle/>
          <a:p>
            <a:fld id="{BB6CDB33-4334-3440-9E8F-01F1C9987AA2}" type="slidenum">
              <a:rPr lang="en-US" smtClean="0"/>
              <a:pPr/>
              <a:t>31</a:t>
            </a:fld>
            <a:endParaRPr lang="en-US"/>
          </a:p>
        </p:txBody>
      </p:sp>
    </p:spTree>
    <p:extLst>
      <p:ext uri="{BB962C8B-B14F-4D97-AF65-F5344CB8AC3E}">
        <p14:creationId xmlns:p14="http://schemas.microsoft.com/office/powerpoint/2010/main" val="1422230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7875" name="Rectangle 3"/>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81205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68963" name="Notes Placeholder 2"/>
          <p:cNvSpPr>
            <a:spLocks noGrp="1"/>
          </p:cNvSpPr>
          <p:nvPr>
            <p:ph type="body" idx="1"/>
          </p:nvPr>
        </p:nvSpPr>
        <p:spPr/>
        <p:txBody>
          <a:bodyPr/>
          <a:lstStyle/>
          <a:p>
            <a:pPr>
              <a:spcBef>
                <a:spcPct val="0"/>
              </a:spcBef>
            </a:pPr>
            <a:r>
              <a:rPr lang="en-US" dirty="0"/>
              <a:t>AOL removed the search data from its site over the weekend and apologized for its release, saying it was an unauthorized move by a team that had hoped it would benefit academic researchers. </a:t>
            </a:r>
          </a:p>
        </p:txBody>
      </p:sp>
      <p:sp>
        <p:nvSpPr>
          <p:cNvPr id="168964" name="Slide Number Placeholder 3"/>
          <p:cNvSpPr txBox="1">
            <a:spLocks noGrp="1"/>
          </p:cNvSpPr>
          <p:nvPr/>
        </p:nvSpPr>
        <p:spPr bwMode="auto">
          <a:xfrm>
            <a:off x="3884414" y="8685895"/>
            <a:ext cx="2972098" cy="456595"/>
          </a:xfrm>
          <a:prstGeom prst="rect">
            <a:avLst/>
          </a:prstGeom>
          <a:noFill/>
          <a:ln w="9525">
            <a:noFill/>
            <a:miter lim="800000"/>
            <a:headEnd/>
            <a:tailEnd/>
          </a:ln>
        </p:spPr>
        <p:txBody>
          <a:bodyPr lIns="91424" tIns="45712" rIns="91424" bIns="45712" anchor="b"/>
          <a:lstStyle/>
          <a:p>
            <a:pPr algn="r" defTabSz="914403"/>
            <a:fld id="{6CEE268A-B695-4645-83E1-A920BE208C7A}" type="slidenum">
              <a:rPr lang="en-US" sz="1200"/>
              <a:pPr algn="r" defTabSz="914403"/>
              <a:t>35</a:t>
            </a:fld>
            <a:endParaRPr lang="en-US" sz="1200" dirty="0"/>
          </a:p>
        </p:txBody>
      </p:sp>
    </p:spTree>
    <p:extLst>
      <p:ext uri="{BB962C8B-B14F-4D97-AF65-F5344CB8AC3E}">
        <p14:creationId xmlns:p14="http://schemas.microsoft.com/office/powerpoint/2010/main" val="1309051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https://gizmodo.com/this-is-almost-certainly-james-comey-s-twitter-account-1793843641</a:t>
            </a:r>
            <a:endParaRPr lang="en-US" dirty="0"/>
          </a:p>
        </p:txBody>
      </p:sp>
      <p:sp>
        <p:nvSpPr>
          <p:cNvPr id="4" name="Slide Number Placeholder 3"/>
          <p:cNvSpPr>
            <a:spLocks noGrp="1"/>
          </p:cNvSpPr>
          <p:nvPr>
            <p:ph type="sldNum" sz="quarter" idx="5"/>
          </p:nvPr>
        </p:nvSpPr>
        <p:spPr/>
        <p:txBody>
          <a:bodyPr/>
          <a:lstStyle/>
          <a:p>
            <a:fld id="{ECC2FCCC-C320-5E4F-AD3B-D1546370DD87}" type="slidenum">
              <a:rPr lang="en-US" smtClean="0"/>
              <a:t>37</a:t>
            </a:fld>
            <a:endParaRPr lang="en-US"/>
          </a:p>
        </p:txBody>
      </p:sp>
    </p:spTree>
    <p:extLst>
      <p:ext uri="{BB962C8B-B14F-4D97-AF65-F5344CB8AC3E}">
        <p14:creationId xmlns:p14="http://schemas.microsoft.com/office/powerpoint/2010/main" val="75071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arxiv.org</a:t>
            </a:r>
            <a:r>
              <a:rPr lang="en-US" dirty="0"/>
              <a:t>/</a:t>
            </a:r>
            <a:r>
              <a:rPr lang="en-US" dirty="0" err="1"/>
              <a:t>pdf</a:t>
            </a:r>
            <a:r>
              <a:rPr lang="en-US" dirty="0"/>
              <a:t>/</a:t>
            </a:r>
            <a:r>
              <a:rPr lang="en-US" dirty="0" err="1"/>
              <a:t>cs</a:t>
            </a:r>
            <a:r>
              <a:rPr lang="en-US" dirty="0"/>
              <a:t>/0610105.pdf</a:t>
            </a:r>
          </a:p>
        </p:txBody>
      </p:sp>
      <p:sp>
        <p:nvSpPr>
          <p:cNvPr id="4" name="Slide Number Placeholder 3"/>
          <p:cNvSpPr>
            <a:spLocks noGrp="1"/>
          </p:cNvSpPr>
          <p:nvPr>
            <p:ph type="sldNum" sz="quarter" idx="10"/>
          </p:nvPr>
        </p:nvSpPr>
        <p:spPr/>
        <p:txBody>
          <a:bodyPr/>
          <a:lstStyle/>
          <a:p>
            <a:fld id="{F1DD23B9-BC54-A94A-9A1E-88E81957F738}" type="slidenum">
              <a:rPr lang="en-US" smtClean="0"/>
              <a:t>38</a:t>
            </a:fld>
            <a:endParaRPr lang="en-US"/>
          </a:p>
        </p:txBody>
      </p:sp>
    </p:spTree>
    <p:extLst>
      <p:ext uri="{BB962C8B-B14F-4D97-AF65-F5344CB8AC3E}">
        <p14:creationId xmlns:p14="http://schemas.microsoft.com/office/powerpoint/2010/main" val="3694829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048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The entropy of this distribution can be used as privacy metric (if entropy is too low, we can consider that de-</a:t>
            </a:r>
            <a:r>
              <a:rPr lang="en-US" dirty="0" err="1"/>
              <a:t>anonymization</a:t>
            </a:r>
            <a:r>
              <a:rPr lang="en-US" dirty="0"/>
              <a:t> has succeeded)</a:t>
            </a:r>
          </a:p>
        </p:txBody>
      </p:sp>
      <p:sp>
        <p:nvSpPr>
          <p:cNvPr id="4" name="Slide Number Placeholder 3"/>
          <p:cNvSpPr>
            <a:spLocks noGrp="1"/>
          </p:cNvSpPr>
          <p:nvPr>
            <p:ph type="sldNum" sz="quarter" idx="10"/>
          </p:nvPr>
        </p:nvSpPr>
        <p:spPr/>
        <p:txBody>
          <a:bodyPr/>
          <a:lstStyle/>
          <a:p>
            <a:fld id="{BB6CDB33-4334-3440-9E8F-01F1C9987AA2}" type="slidenum">
              <a:rPr lang="en-US" smtClean="0"/>
              <a:pPr/>
              <a:t>42</a:t>
            </a:fld>
            <a:endParaRPr lang="en-US"/>
          </a:p>
        </p:txBody>
      </p:sp>
    </p:spTree>
    <p:extLst>
      <p:ext uri="{BB962C8B-B14F-4D97-AF65-F5344CB8AC3E}">
        <p14:creationId xmlns:p14="http://schemas.microsoft.com/office/powerpoint/2010/main" val="648783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Q1: private: user inputs; public:</a:t>
            </a:r>
            <a:r>
              <a:rPr lang="en-US" baseline="0" dirty="0"/>
              <a:t> output of the function: recommendation</a:t>
            </a:r>
          </a:p>
          <a:p>
            <a:r>
              <a:rPr lang="en-US" baseline="0" dirty="0"/>
              <a:t>Q2: that no private info can be interred from public output, regardless of background information</a:t>
            </a:r>
          </a:p>
        </p:txBody>
      </p:sp>
      <p:sp>
        <p:nvSpPr>
          <p:cNvPr id="4" name="Slide Number Placeholder 3"/>
          <p:cNvSpPr>
            <a:spLocks noGrp="1"/>
          </p:cNvSpPr>
          <p:nvPr>
            <p:ph type="sldNum" sz="quarter" idx="10"/>
          </p:nvPr>
        </p:nvSpPr>
        <p:spPr/>
        <p:txBody>
          <a:bodyPr/>
          <a:lstStyle/>
          <a:p>
            <a:fld id="{BB6CDB33-4334-3440-9E8F-01F1C9987AA2}" type="slidenum">
              <a:rPr lang="en-US" smtClean="0"/>
              <a:pPr/>
              <a:t>43</a:t>
            </a:fld>
            <a:endParaRPr lang="en-US"/>
          </a:p>
        </p:txBody>
      </p:sp>
    </p:spTree>
    <p:extLst>
      <p:ext uri="{BB962C8B-B14F-4D97-AF65-F5344CB8AC3E}">
        <p14:creationId xmlns:p14="http://schemas.microsoft.com/office/powerpoint/2010/main" val="4006716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B6CDB33-4334-3440-9E8F-01F1C9987AA2}" type="slidenum">
              <a:rPr lang="en-US" smtClean="0"/>
              <a:pPr/>
              <a:t>44</a:t>
            </a:fld>
            <a:endParaRPr lang="en-US"/>
          </a:p>
        </p:txBody>
      </p:sp>
    </p:spTree>
    <p:extLst>
      <p:ext uri="{BB962C8B-B14F-4D97-AF65-F5344CB8AC3E}">
        <p14:creationId xmlns:p14="http://schemas.microsoft.com/office/powerpoint/2010/main" val="69263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382588" y="685800"/>
            <a:ext cx="6094412" cy="3429000"/>
          </a:xfrm>
          <a:noFill/>
          <a:ln>
            <a:solidFill>
              <a:srgbClr val="000000"/>
            </a:solidFill>
            <a:miter lim="800000"/>
            <a:headEnd/>
            <a:tailEnd/>
          </a:ln>
        </p:spPr>
      </p:sp>
      <p:sp>
        <p:nvSpPr>
          <p:cNvPr id="84995" name="Notes Placeholder 2"/>
          <p:cNvSpPr>
            <a:spLocks noGrp="1"/>
          </p:cNvSpPr>
          <p:nvPr>
            <p:ph type="body" idx="1"/>
          </p:nvPr>
        </p:nvSpPr>
        <p:spPr/>
        <p:txBody>
          <a:bodyPr/>
          <a:lstStyle/>
          <a:p>
            <a:pPr>
              <a:spcBef>
                <a:spcPct val="0"/>
              </a:spcBef>
            </a:pPr>
            <a:r>
              <a:rPr lang="en-US" sz="900" dirty="0">
                <a:latin typeface="Times New Roman" pitchFamily="18" charset="0"/>
              </a:rPr>
              <a:t>The Massachusetts Group Insurance Commission had a bright idea back in the mid-1990s—it decided to release "</a:t>
            </a:r>
            <a:r>
              <a:rPr lang="en-US" sz="900" dirty="0" err="1">
                <a:latin typeface="Times New Roman" pitchFamily="18" charset="0"/>
              </a:rPr>
              <a:t>anonymized</a:t>
            </a:r>
            <a:r>
              <a:rPr lang="en-US" sz="900" dirty="0">
                <a:latin typeface="Times New Roman" pitchFamily="18" charset="0"/>
              </a:rPr>
              <a:t>" data on state employees that showed every single hospital visit. The goal was to help researchers, and the state spent time removing all obvious identifiers such as name, address, and Social Security number. But a graduate student in computer science saw a chance to make a point about the limits of </a:t>
            </a:r>
            <a:r>
              <a:rPr lang="en-US" sz="900" dirty="0" err="1">
                <a:latin typeface="Times New Roman" pitchFamily="18" charset="0"/>
              </a:rPr>
              <a:t>anonymization</a:t>
            </a:r>
            <a:r>
              <a:rPr lang="en-US" sz="900" dirty="0">
                <a:latin typeface="Times New Roman" pitchFamily="18" charset="0"/>
              </a:rPr>
              <a:t>.</a:t>
            </a:r>
          </a:p>
          <a:p>
            <a:pPr>
              <a:spcBef>
                <a:spcPct val="0"/>
              </a:spcBef>
            </a:pPr>
            <a:endParaRPr lang="en-US" sz="900" dirty="0">
              <a:latin typeface="Times New Roman" pitchFamily="18" charset="0"/>
            </a:endParaRPr>
          </a:p>
          <a:p>
            <a:pPr>
              <a:spcBef>
                <a:spcPct val="0"/>
              </a:spcBef>
            </a:pPr>
            <a:r>
              <a:rPr lang="en-US" sz="900" dirty="0">
                <a:latin typeface="Times New Roman" pitchFamily="18" charset="0"/>
              </a:rPr>
              <a:t>At the time GIC released the data, William Weld, then Governor of Massachusetts, assured the public that GIC had protected patient privacy by deleting identifiers.</a:t>
            </a:r>
            <a:endParaRPr lang="en-US" dirty="0"/>
          </a:p>
        </p:txBody>
      </p:sp>
      <p:sp>
        <p:nvSpPr>
          <p:cNvPr id="84996" name="Slide Number Placeholder 3"/>
          <p:cNvSpPr>
            <a:spLocks noGrp="1"/>
          </p:cNvSpPr>
          <p:nvPr>
            <p:ph type="sldNum" sz="quarter" idx="5"/>
          </p:nvPr>
        </p:nvSpPr>
        <p:spPr>
          <a:xfrm>
            <a:off x="3884414" y="8685895"/>
            <a:ext cx="2972098" cy="456595"/>
          </a:xfrm>
          <a:prstGeom prst="rect">
            <a:avLst/>
          </a:prstGeom>
          <a:noFill/>
        </p:spPr>
        <p:txBody>
          <a:bodyPr/>
          <a:lstStyle/>
          <a:p>
            <a:fld id="{90384714-70CC-49EE-8B5E-7EB965C45AD9}" type="slidenum">
              <a:rPr lang="en-US"/>
              <a:pPr/>
              <a:t>45</a:t>
            </a:fld>
            <a:endParaRPr lang="en-US"/>
          </a:p>
        </p:txBody>
      </p:sp>
    </p:spTree>
    <p:extLst>
      <p:ext uri="{BB962C8B-B14F-4D97-AF65-F5344CB8AC3E}">
        <p14:creationId xmlns:p14="http://schemas.microsoft.com/office/powerpoint/2010/main" val="415526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6879975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76879975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382588" y="685800"/>
            <a:ext cx="6094412" cy="3429000"/>
          </a:xfrm>
          <a:noFill/>
          <a:ln>
            <a:solidFill>
              <a:srgbClr val="000000"/>
            </a:solidFill>
            <a:miter lim="800000"/>
            <a:headEnd/>
            <a:tailEnd/>
          </a:ln>
        </p:spPr>
      </p:sp>
      <p:sp>
        <p:nvSpPr>
          <p:cNvPr id="86019" name="Notes Placeholder 2"/>
          <p:cNvSpPr>
            <a:spLocks noGrp="1"/>
          </p:cNvSpPr>
          <p:nvPr>
            <p:ph type="body" idx="1"/>
          </p:nvPr>
        </p:nvSpPr>
        <p:spPr/>
        <p:txBody>
          <a:bodyPr/>
          <a:lstStyle/>
          <a:p>
            <a:pPr>
              <a:spcBef>
                <a:spcPct val="0"/>
              </a:spcBef>
            </a:pPr>
            <a:r>
              <a:rPr lang="en-US" sz="1100" dirty="0">
                <a:latin typeface="Times New Roman" pitchFamily="18" charset="0"/>
              </a:rPr>
              <a:t>In response, then-graduate student Sweeney started hunting for the Governor’s hospital records in the GIC data. She knew that Governor Weld resided in Cambridge, Massachusetts, a city of 54,000 residents and seven ZIP codes. For twenty dollars, she purchased the complete voter rolls from the city of Cambridge, a database containing, among other things, the name, address, ZIP code, birth date, and sex of every voter. By combining this data with the GIC records, Sweeney found Governor Weld with ease. Only six people in Cambridge shared his birth date, only three of them men, and of them, only he lived in his ZIP code. In a theatrical flourish, Dr. Sweeney sent the Governor’s health records (which included diagnoses and prescriptions) to his office.</a:t>
            </a:r>
            <a:endParaRPr lang="en-US" dirty="0"/>
          </a:p>
        </p:txBody>
      </p:sp>
      <p:sp>
        <p:nvSpPr>
          <p:cNvPr id="86020" name="Slide Number Placeholder 3"/>
          <p:cNvSpPr>
            <a:spLocks noGrp="1"/>
          </p:cNvSpPr>
          <p:nvPr>
            <p:ph type="sldNum" sz="quarter" idx="5"/>
          </p:nvPr>
        </p:nvSpPr>
        <p:spPr>
          <a:xfrm>
            <a:off x="3884414" y="8685895"/>
            <a:ext cx="2972098" cy="456595"/>
          </a:xfrm>
          <a:prstGeom prst="rect">
            <a:avLst/>
          </a:prstGeom>
          <a:noFill/>
        </p:spPr>
        <p:txBody>
          <a:bodyPr/>
          <a:lstStyle/>
          <a:p>
            <a:fld id="{75C9213F-79CE-4E65-913C-51F281C6673A}" type="slidenum">
              <a:rPr lang="en-US"/>
              <a:pPr/>
              <a:t>46</a:t>
            </a:fld>
            <a:endParaRPr lang="en-US"/>
          </a:p>
        </p:txBody>
      </p:sp>
    </p:spTree>
    <p:extLst>
      <p:ext uri="{BB962C8B-B14F-4D97-AF65-F5344CB8AC3E}">
        <p14:creationId xmlns:p14="http://schemas.microsoft.com/office/powerpoint/2010/main" val="1411059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d7e9c7607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6d7e9c7607_2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12" name="Google Shape;612;g6d7e9c7607_2_3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53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14919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d7e9c7607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6d7e9c7607_2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12" name="Google Shape;612;g6d7e9c7607_2_3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56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92778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99331" name="Notes Placeholder 2"/>
          <p:cNvSpPr>
            <a:spLocks noGrp="1"/>
          </p:cNvSpPr>
          <p:nvPr>
            <p:ph type="body" idx="1"/>
          </p:nvPr>
        </p:nvSpPr>
        <p:spPr/>
        <p:txBody>
          <a:bodyPr/>
          <a:lstStyle/>
          <a:p>
            <a:pPr>
              <a:spcBef>
                <a:spcPct val="0"/>
              </a:spcBef>
            </a:pPr>
            <a:r>
              <a:rPr lang="en-US"/>
              <a:t>Alice wants to publish hospital data, while the</a:t>
            </a:r>
            <a:br>
              <a:rPr lang="en-US"/>
            </a:br>
            <a:r>
              <a:rPr lang="en-US"/>
              <a:t>correspondence between name &amp; disease stays private</a:t>
            </a:r>
          </a:p>
          <a:p>
            <a:pPr>
              <a:spcBef>
                <a:spcPct val="0"/>
              </a:spcBef>
            </a:pPr>
            <a:endParaRPr lang="en-US"/>
          </a:p>
        </p:txBody>
      </p:sp>
      <p:sp>
        <p:nvSpPr>
          <p:cNvPr id="99332" name="Slide Number Placeholder 3"/>
          <p:cNvSpPr>
            <a:spLocks noGrp="1"/>
          </p:cNvSpPr>
          <p:nvPr>
            <p:ph type="sldNum" sz="quarter" idx="5"/>
          </p:nvPr>
        </p:nvSpPr>
        <p:spPr>
          <a:noFill/>
        </p:spPr>
        <p:txBody>
          <a:bodyPr/>
          <a:lstStyle/>
          <a:p>
            <a:fld id="{1163588E-6260-4EC3-8D57-E4AEF20BDB1C}" type="slidenum">
              <a:rPr lang="en-US"/>
              <a:pPr/>
              <a:t>58</a:t>
            </a:fld>
            <a:endParaRPr lang="en-US"/>
          </a:p>
        </p:txBody>
      </p:sp>
    </p:spTree>
    <p:extLst>
      <p:ext uri="{BB962C8B-B14F-4D97-AF65-F5344CB8AC3E}">
        <p14:creationId xmlns:p14="http://schemas.microsoft.com/office/powerpoint/2010/main" val="2821654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BC2F3947-0CDF-43CA-B7E7-905573B72A66}" type="slidenum">
              <a:rPr lang="en-US"/>
              <a:pPr/>
              <a:t>59</a:t>
            </a:fld>
            <a:endParaRPr lang="en-US"/>
          </a:p>
        </p:txBody>
      </p:sp>
      <p:sp>
        <p:nvSpPr>
          <p:cNvPr id="10035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100356" name="Rectangle 3"/>
          <p:cNvSpPr>
            <a:spLocks noGrp="1" noChangeArrowheads="1"/>
          </p:cNvSpPr>
          <p:nvPr>
            <p:ph type="body" idx="1"/>
          </p:nvPr>
        </p:nvSpPr>
        <p:spPr/>
        <p:txBody>
          <a:bodyPr/>
          <a:lstStyle/>
          <a:p>
            <a:pPr>
              <a:spcBef>
                <a:spcPct val="0"/>
              </a:spcBef>
            </a:pPr>
            <a:r>
              <a:rPr lang="en-US"/>
              <a:t>In general the attacker can use “external knowledge” which could be some prior knowledge instead of some other data source</a:t>
            </a:r>
          </a:p>
        </p:txBody>
      </p:sp>
    </p:spTree>
    <p:extLst>
      <p:ext uri="{BB962C8B-B14F-4D97-AF65-F5344CB8AC3E}">
        <p14:creationId xmlns:p14="http://schemas.microsoft.com/office/powerpoint/2010/main" val="4036819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A9E743D7-1F2F-499B-9EB2-721BF30549CA}" type="slidenum">
              <a:rPr lang="en-US"/>
              <a:pPr/>
              <a:t>60</a:t>
            </a:fld>
            <a:endParaRPr lang="en-US"/>
          </a:p>
        </p:txBody>
      </p:sp>
      <p:sp>
        <p:nvSpPr>
          <p:cNvPr id="10137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101380" name="Rectangle 3"/>
          <p:cNvSpPr>
            <a:spLocks noGrp="1" noChangeArrowheads="1"/>
          </p:cNvSpPr>
          <p:nvPr>
            <p:ph type="body" idx="1"/>
          </p:nvPr>
        </p:nvSpPr>
        <p:spPr/>
        <p:txBody>
          <a:bodyPr/>
          <a:lstStyle/>
          <a:p>
            <a:pPr>
              <a:spcBef>
                <a:spcPct val="0"/>
              </a:spcBef>
            </a:pPr>
            <a:r>
              <a:rPr lang="en-US"/>
              <a:t>We assume that the attacker knows that Bob’s medical data are in the hospital database</a:t>
            </a:r>
          </a:p>
        </p:txBody>
      </p:sp>
    </p:spTree>
    <p:extLst>
      <p:ext uri="{BB962C8B-B14F-4D97-AF65-F5344CB8AC3E}">
        <p14:creationId xmlns:p14="http://schemas.microsoft.com/office/powerpoint/2010/main" val="2528767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081E9A5A-0B82-4262-9F08-F1649402E661}" type="slidenum">
              <a:rPr lang="en-US"/>
              <a:pPr/>
              <a:t>61</a:t>
            </a:fld>
            <a:endParaRPr lang="en-US"/>
          </a:p>
        </p:txBody>
      </p:sp>
      <p:sp>
        <p:nvSpPr>
          <p:cNvPr id="10342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103428" name="Rectangle 3"/>
          <p:cNvSpPr>
            <a:spLocks noGrp="1" noChangeArrowheads="1"/>
          </p:cNvSpPr>
          <p:nvPr>
            <p:ph type="body" idx="1"/>
          </p:nvPr>
        </p:nvSpPr>
        <p:spPr/>
        <p:txBody>
          <a:bodyPr/>
          <a:lstStyle/>
          <a:p>
            <a:pPr>
              <a:spcBef>
                <a:spcPct val="0"/>
              </a:spcBef>
            </a:pPr>
            <a:r>
              <a:rPr lang="en-US"/>
              <a:t>Make clear that the quasi identifier might not be a PK – it is used for joining</a:t>
            </a:r>
          </a:p>
        </p:txBody>
      </p:sp>
    </p:spTree>
    <p:extLst>
      <p:ext uri="{BB962C8B-B14F-4D97-AF65-F5344CB8AC3E}">
        <p14:creationId xmlns:p14="http://schemas.microsoft.com/office/powerpoint/2010/main" val="4076418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97283" name="Notes Placeholder 2"/>
          <p:cNvSpPr>
            <a:spLocks noGrp="1"/>
          </p:cNvSpPr>
          <p:nvPr>
            <p:ph type="body" idx="1"/>
          </p:nvPr>
        </p:nvSpPr>
        <p:spPr/>
        <p:txBody>
          <a:bodyPr/>
          <a:lstStyle/>
          <a:p>
            <a:pPr>
              <a:spcBef>
                <a:spcPct val="0"/>
              </a:spcBef>
            </a:pPr>
            <a:endParaRPr lang="en-US"/>
          </a:p>
        </p:txBody>
      </p:sp>
      <p:sp>
        <p:nvSpPr>
          <p:cNvPr id="97284" name="Slide Number Placeholder 3"/>
          <p:cNvSpPr>
            <a:spLocks noGrp="1"/>
          </p:cNvSpPr>
          <p:nvPr>
            <p:ph type="sldNum" sz="quarter" idx="5"/>
          </p:nvPr>
        </p:nvSpPr>
        <p:spPr>
          <a:noFill/>
        </p:spPr>
        <p:txBody>
          <a:bodyPr/>
          <a:lstStyle/>
          <a:p>
            <a:fld id="{CAA846A6-5BE2-4AAD-BF54-A6573A8874FC}" type="slidenum">
              <a:rPr lang="en-US"/>
              <a:pPr/>
              <a:t>62</a:t>
            </a:fld>
            <a:endParaRPr lang="en-US"/>
          </a:p>
        </p:txBody>
      </p:sp>
    </p:spTree>
    <p:extLst>
      <p:ext uri="{BB962C8B-B14F-4D97-AF65-F5344CB8AC3E}">
        <p14:creationId xmlns:p14="http://schemas.microsoft.com/office/powerpoint/2010/main" val="3694208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98307" name="Notes Placeholder 2"/>
          <p:cNvSpPr>
            <a:spLocks noGrp="1"/>
          </p:cNvSpPr>
          <p:nvPr>
            <p:ph type="body" idx="1"/>
          </p:nvPr>
        </p:nvSpPr>
        <p:spPr/>
        <p:txBody>
          <a:bodyPr/>
          <a:lstStyle/>
          <a:p>
            <a:pPr>
              <a:spcBef>
                <a:spcPct val="0"/>
              </a:spcBef>
            </a:pPr>
            <a:endParaRPr lang="en-US"/>
          </a:p>
        </p:txBody>
      </p:sp>
      <p:sp>
        <p:nvSpPr>
          <p:cNvPr id="98308" name="Slide Number Placeholder 3"/>
          <p:cNvSpPr>
            <a:spLocks noGrp="1"/>
          </p:cNvSpPr>
          <p:nvPr>
            <p:ph type="sldNum" sz="quarter" idx="5"/>
          </p:nvPr>
        </p:nvSpPr>
        <p:spPr>
          <a:noFill/>
        </p:spPr>
        <p:txBody>
          <a:bodyPr/>
          <a:lstStyle/>
          <a:p>
            <a:fld id="{D6BA6D91-C826-4B90-8D0A-A017061A3CDF}" type="slidenum">
              <a:rPr lang="en-US"/>
              <a:pPr/>
              <a:t>63</a:t>
            </a:fld>
            <a:endParaRPr lang="en-US"/>
          </a:p>
        </p:txBody>
      </p:sp>
    </p:spTree>
    <p:extLst>
      <p:ext uri="{BB962C8B-B14F-4D97-AF65-F5344CB8AC3E}">
        <p14:creationId xmlns:p14="http://schemas.microsoft.com/office/powerpoint/2010/main" val="235771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4451" name="Notes Placeholder 2"/>
          <p:cNvSpPr>
            <a:spLocks noGrp="1"/>
          </p:cNvSpPr>
          <p:nvPr>
            <p:ph type="body" idx="1"/>
          </p:nvPr>
        </p:nvSpPr>
        <p:spPr/>
        <p:txBody>
          <a:bodyPr/>
          <a:lstStyle/>
          <a:p>
            <a:pPr>
              <a:spcBef>
                <a:spcPct val="0"/>
              </a:spcBef>
            </a:pPr>
            <a:endParaRPr lang="en-US"/>
          </a:p>
        </p:txBody>
      </p:sp>
      <p:sp>
        <p:nvSpPr>
          <p:cNvPr id="104452" name="Slide Number Placeholder 3"/>
          <p:cNvSpPr>
            <a:spLocks noGrp="1"/>
          </p:cNvSpPr>
          <p:nvPr>
            <p:ph type="sldNum" sz="quarter" idx="5"/>
          </p:nvPr>
        </p:nvSpPr>
        <p:spPr>
          <a:noFill/>
        </p:spPr>
        <p:txBody>
          <a:bodyPr/>
          <a:lstStyle/>
          <a:p>
            <a:fld id="{9182CF79-EBBC-4D28-967E-1F5C8FEB87A2}" type="slidenum">
              <a:rPr lang="en-US"/>
              <a:pPr/>
              <a:t>64</a:t>
            </a:fld>
            <a:endParaRPr lang="en-US"/>
          </a:p>
        </p:txBody>
      </p:sp>
    </p:spTree>
    <p:extLst>
      <p:ext uri="{BB962C8B-B14F-4D97-AF65-F5344CB8AC3E}">
        <p14:creationId xmlns:p14="http://schemas.microsoft.com/office/powerpoint/2010/main" val="71606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EBAC2-4DA7-C84F-8577-C2AD2D62BCE3}" type="slidenum">
              <a:rPr lang="en-US" smtClean="0"/>
              <a:t>7</a:t>
            </a:fld>
            <a:endParaRPr lang="en-US"/>
          </a:p>
        </p:txBody>
      </p:sp>
    </p:spTree>
    <p:extLst>
      <p:ext uri="{BB962C8B-B14F-4D97-AF65-F5344CB8AC3E}">
        <p14:creationId xmlns:p14="http://schemas.microsoft.com/office/powerpoint/2010/main" val="3369665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5475" name="Notes Placeholder 2"/>
          <p:cNvSpPr>
            <a:spLocks noGrp="1"/>
          </p:cNvSpPr>
          <p:nvPr>
            <p:ph type="body" idx="1"/>
          </p:nvPr>
        </p:nvSpPr>
        <p:spPr/>
        <p:txBody>
          <a:bodyPr/>
          <a:lstStyle/>
          <a:p>
            <a:pPr>
              <a:spcBef>
                <a:spcPct val="0"/>
              </a:spcBef>
            </a:pPr>
            <a:endParaRPr lang="en-US"/>
          </a:p>
        </p:txBody>
      </p:sp>
      <p:sp>
        <p:nvSpPr>
          <p:cNvPr id="105476" name="Slide Number Placeholder 3"/>
          <p:cNvSpPr>
            <a:spLocks noGrp="1"/>
          </p:cNvSpPr>
          <p:nvPr>
            <p:ph type="sldNum" sz="quarter" idx="5"/>
          </p:nvPr>
        </p:nvSpPr>
        <p:spPr>
          <a:noFill/>
        </p:spPr>
        <p:txBody>
          <a:bodyPr/>
          <a:lstStyle/>
          <a:p>
            <a:fld id="{E552E80F-6574-49FE-BA69-7FA828FAC635}" type="slidenum">
              <a:rPr lang="en-US"/>
              <a:pPr/>
              <a:t>66</a:t>
            </a:fld>
            <a:endParaRPr lang="en-US"/>
          </a:p>
        </p:txBody>
      </p:sp>
    </p:spTree>
    <p:extLst>
      <p:ext uri="{BB962C8B-B14F-4D97-AF65-F5344CB8AC3E}">
        <p14:creationId xmlns:p14="http://schemas.microsoft.com/office/powerpoint/2010/main" val="4209066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4451" name="Notes Placeholder 2"/>
          <p:cNvSpPr>
            <a:spLocks noGrp="1"/>
          </p:cNvSpPr>
          <p:nvPr>
            <p:ph type="body" idx="1"/>
          </p:nvPr>
        </p:nvSpPr>
        <p:spPr/>
        <p:txBody>
          <a:bodyPr/>
          <a:lstStyle/>
          <a:p>
            <a:pPr>
              <a:spcBef>
                <a:spcPct val="0"/>
              </a:spcBef>
            </a:pPr>
            <a:endParaRPr lang="en-US" dirty="0"/>
          </a:p>
        </p:txBody>
      </p:sp>
      <p:sp>
        <p:nvSpPr>
          <p:cNvPr id="104452" name="Slide Number Placeholder 3"/>
          <p:cNvSpPr>
            <a:spLocks noGrp="1"/>
          </p:cNvSpPr>
          <p:nvPr>
            <p:ph type="sldNum" sz="quarter" idx="5"/>
          </p:nvPr>
        </p:nvSpPr>
        <p:spPr>
          <a:noFill/>
        </p:spPr>
        <p:txBody>
          <a:bodyPr/>
          <a:lstStyle/>
          <a:p>
            <a:fld id="{9182CF79-EBBC-4D28-967E-1F5C8FEB87A2}" type="slidenum">
              <a:rPr lang="en-US"/>
              <a:pPr/>
              <a:t>67</a:t>
            </a:fld>
            <a:endParaRPr lang="en-US"/>
          </a:p>
        </p:txBody>
      </p:sp>
    </p:spTree>
    <p:extLst>
      <p:ext uri="{BB962C8B-B14F-4D97-AF65-F5344CB8AC3E}">
        <p14:creationId xmlns:p14="http://schemas.microsoft.com/office/powerpoint/2010/main" val="2130900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d7e9c7607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6d7e9c7607_2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12" name="Google Shape;612;g6d7e9c7607_2_3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68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EBAC2-4DA7-C84F-8577-C2AD2D62BCE3}" type="slidenum">
              <a:rPr lang="en-US" smtClean="0"/>
              <a:t>8</a:t>
            </a:fld>
            <a:endParaRPr lang="en-US"/>
          </a:p>
        </p:txBody>
      </p:sp>
    </p:spTree>
    <p:extLst>
      <p:ext uri="{BB962C8B-B14F-4D97-AF65-F5344CB8AC3E}">
        <p14:creationId xmlns:p14="http://schemas.microsoft.com/office/powerpoint/2010/main" val="3094944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EBAC2-4DA7-C84F-8577-C2AD2D62BCE3}" type="slidenum">
              <a:rPr lang="en-US" smtClean="0"/>
              <a:t>9</a:t>
            </a:fld>
            <a:endParaRPr lang="en-US"/>
          </a:p>
        </p:txBody>
      </p:sp>
    </p:spTree>
    <p:extLst>
      <p:ext uri="{BB962C8B-B14F-4D97-AF65-F5344CB8AC3E}">
        <p14:creationId xmlns:p14="http://schemas.microsoft.com/office/powerpoint/2010/main" val="3094944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11ABA-25B2-E34A-9E2A-1B291C8350D4}" type="slidenum">
              <a:rPr lang="en-US" smtClean="0"/>
              <a:t>10</a:t>
            </a:fld>
            <a:endParaRPr lang="en-US"/>
          </a:p>
        </p:txBody>
      </p:sp>
    </p:spTree>
    <p:extLst>
      <p:ext uri="{BB962C8B-B14F-4D97-AF65-F5344CB8AC3E}">
        <p14:creationId xmlns:p14="http://schemas.microsoft.com/office/powerpoint/2010/main" val="88720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744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5164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Q1: the users. The fact that anonymous records cannot</a:t>
            </a:r>
            <a:r>
              <a:rPr lang="en-US" baseline="0" dirty="0"/>
              <a:t> be linked back to them</a:t>
            </a:r>
            <a:endParaRPr lang="en-US" dirty="0"/>
          </a:p>
        </p:txBody>
      </p:sp>
      <p:sp>
        <p:nvSpPr>
          <p:cNvPr id="4" name="Slide Number Placeholder 3"/>
          <p:cNvSpPr>
            <a:spLocks noGrp="1"/>
          </p:cNvSpPr>
          <p:nvPr>
            <p:ph type="sldNum" sz="quarter" idx="10"/>
          </p:nvPr>
        </p:nvSpPr>
        <p:spPr/>
        <p:txBody>
          <a:bodyPr/>
          <a:lstStyle/>
          <a:p>
            <a:fld id="{BB6CDB33-4334-3440-9E8F-01F1C9987AA2}" type="slidenum">
              <a:rPr lang="en-US" smtClean="0"/>
              <a:pPr/>
              <a:t>30</a:t>
            </a:fld>
            <a:endParaRPr lang="en-US"/>
          </a:p>
        </p:txBody>
      </p:sp>
    </p:spTree>
    <p:extLst>
      <p:ext uri="{BB962C8B-B14F-4D97-AF65-F5344CB8AC3E}">
        <p14:creationId xmlns:p14="http://schemas.microsoft.com/office/powerpoint/2010/main" val="3264200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9"/>
        <p:cNvGrpSpPr/>
        <p:nvPr/>
      </p:nvGrpSpPr>
      <p:grpSpPr>
        <a:xfrm>
          <a:off x="0" y="0"/>
          <a:ext cx="0" cy="0"/>
          <a:chOff x="0" y="0"/>
          <a:chExt cx="0" cy="0"/>
        </a:xfrm>
      </p:grpSpPr>
      <p:sp>
        <p:nvSpPr>
          <p:cNvPr id="130" name="Google Shape;130;p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1" name="Google Shape;131;p2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 name="Google Shape;13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F1789-2D4E-2C4D-AED6-B926285E1B26}"/>
              </a:ext>
            </a:extLst>
          </p:cNvPr>
          <p:cNvSpPr>
            <a:spLocks noGrp="1"/>
          </p:cNvSpPr>
          <p:nvPr>
            <p:ph type="dt" sz="half" idx="10"/>
          </p:nvPr>
        </p:nvSpPr>
        <p:spPr/>
        <p:txBody>
          <a:bodyPr/>
          <a:lstStyle/>
          <a:p>
            <a:fld id="{6E631D6E-3992-8641-BE9F-A236E4F2105A}" type="datetimeFigureOut">
              <a:rPr lang="en-US" smtClean="0"/>
              <a:t>2/7/22</a:t>
            </a:fld>
            <a:endParaRPr lang="en-US"/>
          </a:p>
        </p:txBody>
      </p:sp>
      <p:sp>
        <p:nvSpPr>
          <p:cNvPr id="3" name="Footer Placeholder 2">
            <a:extLst>
              <a:ext uri="{FF2B5EF4-FFF2-40B4-BE49-F238E27FC236}">
                <a16:creationId xmlns:a16="http://schemas.microsoft.com/office/drawing/2014/main" id="{0D120AA3-2FEB-EC42-8FB7-B81F7A2D5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0C1BFD-6CED-9040-B4F2-88BE9D9B551B}"/>
              </a:ext>
            </a:extLst>
          </p:cNvPr>
          <p:cNvSpPr>
            <a:spLocks noGrp="1"/>
          </p:cNvSpPr>
          <p:nvPr>
            <p:ph type="sldNum" sz="quarter" idx="12"/>
          </p:nvPr>
        </p:nvSpPr>
        <p:spPr/>
        <p:txBody>
          <a:bodyPr/>
          <a:lstStyle/>
          <a:p>
            <a:fld id="{D7DC6CEA-6DD0-324C-9027-8A2E79A8B928}" type="slidenum">
              <a:rPr lang="en-US" smtClean="0"/>
              <a:t>‹#›</a:t>
            </a:fld>
            <a:endParaRPr lang="en-US"/>
          </a:p>
        </p:txBody>
      </p:sp>
    </p:spTree>
    <p:extLst>
      <p:ext uri="{BB962C8B-B14F-4D97-AF65-F5344CB8AC3E}">
        <p14:creationId xmlns:p14="http://schemas.microsoft.com/office/powerpoint/2010/main" val="2085712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DA18-E021-9A4C-9015-ACCC3006F0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C707EC-B617-D546-80B2-0837D85CC8C0}"/>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2BC80D-9089-7943-B6ED-A8776FB8E20B}"/>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B5AF13-DA9F-E143-8B23-1E23911DF64E}"/>
              </a:ext>
            </a:extLst>
          </p:cNvPr>
          <p:cNvSpPr>
            <a:spLocks noGrp="1"/>
          </p:cNvSpPr>
          <p:nvPr>
            <p:ph type="dt" sz="half" idx="10"/>
          </p:nvPr>
        </p:nvSpPr>
        <p:spPr/>
        <p:txBody>
          <a:bodyPr/>
          <a:lstStyle/>
          <a:p>
            <a:fld id="{6E631D6E-3992-8641-BE9F-A236E4F2105A}" type="datetimeFigureOut">
              <a:rPr lang="en-US" smtClean="0"/>
              <a:t>2/7/22</a:t>
            </a:fld>
            <a:endParaRPr lang="en-US"/>
          </a:p>
        </p:txBody>
      </p:sp>
      <p:sp>
        <p:nvSpPr>
          <p:cNvPr id="6" name="Footer Placeholder 5">
            <a:extLst>
              <a:ext uri="{FF2B5EF4-FFF2-40B4-BE49-F238E27FC236}">
                <a16:creationId xmlns:a16="http://schemas.microsoft.com/office/drawing/2014/main" id="{8DABCC86-BB70-F141-9614-68AFCC3F42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FF484-2661-334C-B0C3-D12C02B3F626}"/>
              </a:ext>
            </a:extLst>
          </p:cNvPr>
          <p:cNvSpPr>
            <a:spLocks noGrp="1"/>
          </p:cNvSpPr>
          <p:nvPr>
            <p:ph type="sldNum" sz="quarter" idx="12"/>
          </p:nvPr>
        </p:nvSpPr>
        <p:spPr/>
        <p:txBody>
          <a:bodyPr/>
          <a:lstStyle/>
          <a:p>
            <a:fld id="{D7DC6CEA-6DD0-324C-9027-8A2E79A8B928}" type="slidenum">
              <a:rPr lang="en-US" smtClean="0"/>
              <a:t>‹#›</a:t>
            </a:fld>
            <a:endParaRPr lang="en-US"/>
          </a:p>
        </p:txBody>
      </p:sp>
    </p:spTree>
    <p:extLst>
      <p:ext uri="{BB962C8B-B14F-4D97-AF65-F5344CB8AC3E}">
        <p14:creationId xmlns:p14="http://schemas.microsoft.com/office/powerpoint/2010/main" val="727702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92EE-5DA1-244F-B200-63A73DC20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969064-4469-A04C-9DAB-28D97A116D19}"/>
              </a:ext>
            </a:extLst>
          </p:cNvPr>
          <p:cNvSpPr>
            <a:spLocks noGrp="1"/>
          </p:cNvSpPr>
          <p:nvPr>
            <p:ph type="dt" sz="half" idx="10"/>
          </p:nvPr>
        </p:nvSpPr>
        <p:spPr/>
        <p:txBody>
          <a:bodyPr/>
          <a:lstStyle/>
          <a:p>
            <a:fld id="{F9A21BE0-F15B-954F-8A2E-37B73D74989A}" type="datetimeFigureOut">
              <a:rPr lang="en-US" smtClean="0"/>
              <a:t>2/7/22</a:t>
            </a:fld>
            <a:endParaRPr lang="en-US"/>
          </a:p>
        </p:txBody>
      </p:sp>
      <p:sp>
        <p:nvSpPr>
          <p:cNvPr id="4" name="Footer Placeholder 3">
            <a:extLst>
              <a:ext uri="{FF2B5EF4-FFF2-40B4-BE49-F238E27FC236}">
                <a16:creationId xmlns:a16="http://schemas.microsoft.com/office/drawing/2014/main" id="{573BA94E-54A3-E549-9EA9-9C453AE9D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AABF24-8953-6544-9DB0-04BF0F08C6F2}"/>
              </a:ext>
            </a:extLst>
          </p:cNvPr>
          <p:cNvSpPr>
            <a:spLocks noGrp="1"/>
          </p:cNvSpPr>
          <p:nvPr>
            <p:ph type="sldNum" sz="quarter" idx="12"/>
          </p:nvPr>
        </p:nvSpPr>
        <p:spPr/>
        <p:txBody>
          <a:bodyPr/>
          <a:lstStyle/>
          <a:p>
            <a:fld id="{858DC5CD-76BA-C74C-B2CD-BACF9D0D994D}" type="slidenum">
              <a:rPr lang="en-US" smtClean="0"/>
              <a:t>‹#›</a:t>
            </a:fld>
            <a:endParaRPr lang="en-US"/>
          </a:p>
        </p:txBody>
      </p:sp>
    </p:spTree>
    <p:extLst>
      <p:ext uri="{BB962C8B-B14F-4D97-AF65-F5344CB8AC3E}">
        <p14:creationId xmlns:p14="http://schemas.microsoft.com/office/powerpoint/2010/main" val="527855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208360"/>
            <a:ext cx="7772400" cy="857250"/>
          </a:xfrm>
        </p:spPr>
        <p:txBody>
          <a:bodyPr/>
          <a:lstStyle/>
          <a:p>
            <a:r>
              <a:rPr lang="en-US"/>
              <a:t>Click to edit Master title style</a:t>
            </a:r>
          </a:p>
        </p:txBody>
      </p:sp>
      <p:sp>
        <p:nvSpPr>
          <p:cNvPr id="3" name="Table Placeholder 2"/>
          <p:cNvSpPr>
            <a:spLocks noGrp="1"/>
          </p:cNvSpPr>
          <p:nvPr>
            <p:ph type="tbl" idx="1"/>
          </p:nvPr>
        </p:nvSpPr>
        <p:spPr>
          <a:xfrm>
            <a:off x="914400" y="1200151"/>
            <a:ext cx="7772400" cy="3398044"/>
          </a:xfrm>
        </p:spPr>
        <p:txBody>
          <a:bodyPr/>
          <a:lstStyle/>
          <a:p>
            <a:pPr lvl="0"/>
            <a:endParaRPr lang="en-US" noProof="0"/>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C3E9BF0D-B872-435F-98CB-6EE980424684}" type="slidenum">
              <a:rPr lang="en-US"/>
              <a:pPr>
                <a:defRPr/>
              </a:pPr>
              <a:t>‹#›</a:t>
            </a:fld>
            <a:endParaRPr lang="en-US"/>
          </a:p>
        </p:txBody>
      </p:sp>
    </p:spTree>
    <p:extLst>
      <p:ext uri="{BB962C8B-B14F-4D97-AF65-F5344CB8AC3E}">
        <p14:creationId xmlns:p14="http://schemas.microsoft.com/office/powerpoint/2010/main" val="2091306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97"/>
        <p:cNvGrpSpPr/>
        <p:nvPr/>
      </p:nvGrpSpPr>
      <p:grpSpPr>
        <a:xfrm>
          <a:off x="0" y="0"/>
          <a:ext cx="0" cy="0"/>
          <a:chOff x="0" y="0"/>
          <a:chExt cx="0" cy="0"/>
        </a:xfrm>
      </p:grpSpPr>
      <p:sp>
        <p:nvSpPr>
          <p:cNvPr id="198" name="Google Shape;198;p42"/>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2"/>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00" name="Google Shape;200;p4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81087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5"/>
        <p:cNvGrpSpPr/>
        <p:nvPr/>
      </p:nvGrpSpPr>
      <p:grpSpPr>
        <a:xfrm>
          <a:off x="0" y="0"/>
          <a:ext cx="0" cy="0"/>
          <a:chOff x="0" y="0"/>
          <a:chExt cx="0" cy="0"/>
        </a:xfrm>
      </p:grpSpPr>
      <p:sp>
        <p:nvSpPr>
          <p:cNvPr id="136" name="Google Shape;13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7" name="Google Shape;13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8" name="Google Shape;13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0296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1" name="Google Shape;14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4" name="Google Shape;144;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5" name="Google Shape;145;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6" name="Google Shape;14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2" name="Google Shape;152;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53" name="Google Shape;15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
        <p:cNvGrpSpPr/>
        <p:nvPr/>
      </p:nvGrpSpPr>
      <p:grpSpPr>
        <a:xfrm>
          <a:off x="0" y="0"/>
          <a:ext cx="0" cy="0"/>
          <a:chOff x="0" y="0"/>
          <a:chExt cx="0" cy="0"/>
        </a:xfrm>
      </p:grpSpPr>
      <p:sp>
        <p:nvSpPr>
          <p:cNvPr id="155" name="Google Shape;155;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56" name="Google Shape;15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sp>
        <p:nvSpPr>
          <p:cNvPr id="158" name="Google Shape;158;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0" name="Google Shape;160;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1" name="Google Shape;161;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2" name="Google Shape;16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sp>
        <p:nvSpPr>
          <p:cNvPr id="164" name="Google Shape;164;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65" name="Google Shape;165;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6"/>
        <p:cNvGrpSpPr/>
        <p:nvPr/>
      </p:nvGrpSpPr>
      <p:grpSpPr>
        <a:xfrm>
          <a:off x="0" y="0"/>
          <a:ext cx="0" cy="0"/>
          <a:chOff x="0" y="0"/>
          <a:chExt cx="0" cy="0"/>
        </a:xfrm>
      </p:grpSpPr>
      <p:sp>
        <p:nvSpPr>
          <p:cNvPr id="167" name="Google Shape;167;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8" name="Google Shape;168;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69" name="Google Shape;16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FB666B-97EB-9B4A-8304-E2BF4BE0FD14}" type="datetimeFigureOut">
              <a:rPr lang="en-US" smtClean="0"/>
              <a:t>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857D15-3F49-0A46-B9B8-013EC2C3056F}" type="slidenum">
              <a:rPr lang="en-US" smtClean="0"/>
              <a:t>‹#›</a:t>
            </a:fld>
            <a:endParaRPr lang="en-US"/>
          </a:p>
        </p:txBody>
      </p:sp>
    </p:spTree>
    <p:extLst>
      <p:ext uri="{BB962C8B-B14F-4D97-AF65-F5344CB8AC3E}">
        <p14:creationId xmlns:p14="http://schemas.microsoft.com/office/powerpoint/2010/main" val="1066555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27" name="Google Shape;12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8" name="Google Shape;12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3" r:id="rId2"/>
    <p:sldLayoutId id="2147483674" r:id="rId3"/>
    <p:sldLayoutId id="2147483676" r:id="rId4"/>
    <p:sldLayoutId id="2147483677" r:id="rId5"/>
    <p:sldLayoutId id="2147483678" r:id="rId6"/>
    <p:sldLayoutId id="2147483679" r:id="rId7"/>
    <p:sldLayoutId id="2147483680" r:id="rId8"/>
    <p:sldLayoutId id="2147483696" r:id="rId9"/>
    <p:sldLayoutId id="2147483697" r:id="rId10"/>
    <p:sldLayoutId id="2147483698" r:id="rId11"/>
    <p:sldLayoutId id="2147483699" r:id="rId12"/>
    <p:sldLayoutId id="2147483700" r:id="rId13"/>
    <p:sldLayoutId id="2147483701" r:id="rId14"/>
    <p:sldLayoutId id="214748370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document/d/1TYMT4HfcAcw4HR930UufaWkSO7xEWlQtc-32ma00ZVY/edit"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ensus.gov/data.html" TargetMode="External"/><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health.pa.gov/topics/disease/coronavirus/Pages/Cases.aspx" TargetMode="Externa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hyperlink" Target="https://www.kaggle.com/netflix-inc/netflix-prize-data"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eld2020.org/"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mybinder.org/"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github.com/SarahRajtmajer/DataPrivacy_Spring2022"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50"/>
          <p:cNvPicPr preferRelativeResize="0"/>
          <p:nvPr/>
        </p:nvPicPr>
        <p:blipFill rotWithShape="1">
          <a:blip r:embed="rId3">
            <a:alphaModFix/>
          </a:blip>
          <a:srcRect/>
          <a:stretch/>
        </p:blipFill>
        <p:spPr>
          <a:xfrm>
            <a:off x="138200" y="184350"/>
            <a:ext cx="2887101" cy="982969"/>
          </a:xfrm>
          <a:prstGeom prst="rect">
            <a:avLst/>
          </a:prstGeom>
          <a:noFill/>
          <a:ln>
            <a:noFill/>
          </a:ln>
        </p:spPr>
      </p:pic>
      <p:sp>
        <p:nvSpPr>
          <p:cNvPr id="255" name="Google Shape;255;p50"/>
          <p:cNvSpPr txBox="1">
            <a:spLocks noGrp="1"/>
          </p:cNvSpPr>
          <p:nvPr>
            <p:ph type="ctrTitle"/>
          </p:nvPr>
        </p:nvSpPr>
        <p:spPr>
          <a:xfrm>
            <a:off x="838606" y="1887429"/>
            <a:ext cx="7260367" cy="1001352"/>
          </a:xfrm>
          <a:prstGeom prst="rect">
            <a:avLst/>
          </a:prstGeom>
          <a:noFill/>
          <a:ln>
            <a:noFill/>
          </a:ln>
        </p:spPr>
        <p:txBody>
          <a:bodyPr spcFirstLastPara="1" wrap="square" lIns="91425" tIns="91425" rIns="91425" bIns="91425" anchor="b" anchorCtr="0">
            <a:noAutofit/>
          </a:bodyPr>
          <a:lstStyle/>
          <a:p>
            <a:r>
              <a:rPr lang="en-US" sz="2800" dirty="0"/>
              <a:t>IST 597:</a:t>
            </a:r>
            <a:br>
              <a:rPr lang="en-US" sz="2800" dirty="0"/>
            </a:br>
            <a:r>
              <a:rPr lang="en-US" sz="2800" dirty="0"/>
              <a:t>Foundations of Data Privacy</a:t>
            </a:r>
            <a:br>
              <a:rPr lang="en-US" sz="2800" dirty="0"/>
            </a:br>
            <a:r>
              <a:rPr lang="en-US" sz="2800" i="1" dirty="0"/>
              <a:t>Re-identification: The trouble </a:t>
            </a:r>
            <a:r>
              <a:rPr lang="en-US" sz="2800" i="1"/>
              <a:t>with naïve </a:t>
            </a:r>
            <a:r>
              <a:rPr lang="en-US" sz="2800" i="1" dirty="0"/>
              <a:t>anonymization</a:t>
            </a:r>
          </a:p>
        </p:txBody>
      </p:sp>
      <p:sp>
        <p:nvSpPr>
          <p:cNvPr id="5" name="Google Shape;256;p50">
            <a:extLst>
              <a:ext uri="{FF2B5EF4-FFF2-40B4-BE49-F238E27FC236}">
                <a16:creationId xmlns:a16="http://schemas.microsoft.com/office/drawing/2014/main" id="{B0207B54-949A-3846-B6B0-77EB1131DD31}"/>
              </a:ext>
            </a:extLst>
          </p:cNvPr>
          <p:cNvSpPr txBox="1"/>
          <p:nvPr/>
        </p:nvSpPr>
        <p:spPr>
          <a:xfrm>
            <a:off x="1581750" y="3262479"/>
            <a:ext cx="5765400"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r>
              <a:rPr lang="en" sz="2600" dirty="0"/>
              <a:t>February 7, 2022</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
        <p:nvSpPr>
          <p:cNvPr id="6" name="TextBox 5">
            <a:extLst>
              <a:ext uri="{FF2B5EF4-FFF2-40B4-BE49-F238E27FC236}">
                <a16:creationId xmlns:a16="http://schemas.microsoft.com/office/drawing/2014/main" id="{A355DAA9-A95A-374D-B0F8-75324FE0E6AB}"/>
              </a:ext>
            </a:extLst>
          </p:cNvPr>
          <p:cNvSpPr txBox="1"/>
          <p:nvPr/>
        </p:nvSpPr>
        <p:spPr>
          <a:xfrm>
            <a:off x="3978234" y="4835723"/>
            <a:ext cx="5165766" cy="307777"/>
          </a:xfrm>
          <a:prstGeom prst="rect">
            <a:avLst/>
          </a:prstGeom>
          <a:noFill/>
        </p:spPr>
        <p:txBody>
          <a:bodyPr wrap="square" rtlCol="0">
            <a:spAutoFit/>
          </a:bodyPr>
          <a:lstStyle/>
          <a:p>
            <a:r>
              <a:rPr lang="en-US" dirty="0"/>
              <a:t>Partial slide credit: Anna </a:t>
            </a:r>
            <a:r>
              <a:rPr lang="en-US" dirty="0" err="1"/>
              <a:t>Squicciarini</a:t>
            </a:r>
            <a:r>
              <a:rPr lang="en-US" dirty="0"/>
              <a:t> (PSU), Joe Near (UVM)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workflow – and privacy</a:t>
            </a:r>
          </a:p>
        </p:txBody>
      </p:sp>
      <p:graphicFrame>
        <p:nvGraphicFramePr>
          <p:cNvPr id="5" name="Diagram 4"/>
          <p:cNvGraphicFramePr/>
          <p:nvPr/>
        </p:nvGraphicFramePr>
        <p:xfrm>
          <a:off x="572429" y="1437887"/>
          <a:ext cx="8101382" cy="3438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own Arrow 7"/>
          <p:cNvSpPr/>
          <p:nvPr/>
        </p:nvSpPr>
        <p:spPr>
          <a:xfrm>
            <a:off x="1979402" y="1893143"/>
            <a:ext cx="639814" cy="91696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Down Arrow 5">
            <a:extLst>
              <a:ext uri="{FF2B5EF4-FFF2-40B4-BE49-F238E27FC236}">
                <a16:creationId xmlns:a16="http://schemas.microsoft.com/office/drawing/2014/main" id="{651F310E-40D7-AD42-866E-A3501510356F}"/>
              </a:ext>
            </a:extLst>
          </p:cNvPr>
          <p:cNvSpPr/>
          <p:nvPr/>
        </p:nvSpPr>
        <p:spPr>
          <a:xfrm rot="10800000">
            <a:off x="3046692" y="3571114"/>
            <a:ext cx="639814" cy="97434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Rounded Rectangle 2">
            <a:extLst>
              <a:ext uri="{FF2B5EF4-FFF2-40B4-BE49-F238E27FC236}">
                <a16:creationId xmlns:a16="http://schemas.microsoft.com/office/drawing/2014/main" id="{2BC98168-0E22-574B-AE53-239C4C2985CA}"/>
              </a:ext>
            </a:extLst>
          </p:cNvPr>
          <p:cNvSpPr/>
          <p:nvPr/>
        </p:nvSpPr>
        <p:spPr>
          <a:xfrm>
            <a:off x="1693822" y="1207342"/>
            <a:ext cx="1210976"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FF0000"/>
                </a:solidFill>
              </a:rPr>
              <a:t>Collection limitation</a:t>
            </a:r>
          </a:p>
        </p:txBody>
      </p:sp>
      <p:sp>
        <p:nvSpPr>
          <p:cNvPr id="7" name="Rounded Rectangle 6">
            <a:extLst>
              <a:ext uri="{FF2B5EF4-FFF2-40B4-BE49-F238E27FC236}">
                <a16:creationId xmlns:a16="http://schemas.microsoft.com/office/drawing/2014/main" id="{A579953A-C267-A343-8C30-A0CD8254E5FD}"/>
              </a:ext>
            </a:extLst>
          </p:cNvPr>
          <p:cNvSpPr/>
          <p:nvPr/>
        </p:nvSpPr>
        <p:spPr>
          <a:xfrm>
            <a:off x="2712563" y="4290380"/>
            <a:ext cx="1440873"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Anonymization/</a:t>
            </a:r>
          </a:p>
          <a:p>
            <a:pPr algn="ctr"/>
            <a:r>
              <a:rPr lang="en-US" sz="1050" dirty="0"/>
              <a:t>Encryption</a:t>
            </a:r>
          </a:p>
        </p:txBody>
      </p:sp>
      <p:sp>
        <p:nvSpPr>
          <p:cNvPr id="9" name="Down Arrow 8">
            <a:extLst>
              <a:ext uri="{FF2B5EF4-FFF2-40B4-BE49-F238E27FC236}">
                <a16:creationId xmlns:a16="http://schemas.microsoft.com/office/drawing/2014/main" id="{E08252CA-B2AB-E84A-9BE7-36A8CE877092}"/>
              </a:ext>
            </a:extLst>
          </p:cNvPr>
          <p:cNvSpPr/>
          <p:nvPr/>
        </p:nvSpPr>
        <p:spPr>
          <a:xfrm rot="10800000">
            <a:off x="5302125" y="3505681"/>
            <a:ext cx="639814" cy="97434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ounded Rectangle 9">
            <a:extLst>
              <a:ext uri="{FF2B5EF4-FFF2-40B4-BE49-F238E27FC236}">
                <a16:creationId xmlns:a16="http://schemas.microsoft.com/office/drawing/2014/main" id="{71AD8C43-2AD8-104B-AD40-1B36F495618C}"/>
              </a:ext>
            </a:extLst>
          </p:cNvPr>
          <p:cNvSpPr/>
          <p:nvPr/>
        </p:nvSpPr>
        <p:spPr>
          <a:xfrm>
            <a:off x="4827359" y="4389845"/>
            <a:ext cx="1589349"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Privacy-preserving data analytics</a:t>
            </a:r>
          </a:p>
        </p:txBody>
      </p:sp>
      <p:sp>
        <p:nvSpPr>
          <p:cNvPr id="11" name="Down Arrow 10">
            <a:extLst>
              <a:ext uri="{FF2B5EF4-FFF2-40B4-BE49-F238E27FC236}">
                <a16:creationId xmlns:a16="http://schemas.microsoft.com/office/drawing/2014/main" id="{09802FCB-0FE4-3843-99E6-DB33AD870354}"/>
              </a:ext>
            </a:extLst>
          </p:cNvPr>
          <p:cNvSpPr/>
          <p:nvPr/>
        </p:nvSpPr>
        <p:spPr>
          <a:xfrm>
            <a:off x="6961304" y="1787950"/>
            <a:ext cx="639814" cy="97434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Rounded Rectangle 11">
            <a:extLst>
              <a:ext uri="{FF2B5EF4-FFF2-40B4-BE49-F238E27FC236}">
                <a16:creationId xmlns:a16="http://schemas.microsoft.com/office/drawing/2014/main" id="{0AF8A4BE-070C-9949-A866-2343F5E9B394}"/>
              </a:ext>
            </a:extLst>
          </p:cNvPr>
          <p:cNvSpPr/>
          <p:nvPr/>
        </p:nvSpPr>
        <p:spPr>
          <a:xfrm>
            <a:off x="6310152" y="1091737"/>
            <a:ext cx="1672728"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FF0000"/>
                </a:solidFill>
              </a:rPr>
              <a:t>Limited release/ statistical aggregate</a:t>
            </a:r>
          </a:p>
        </p:txBody>
      </p:sp>
      <p:sp>
        <p:nvSpPr>
          <p:cNvPr id="4" name="Oval 3">
            <a:extLst>
              <a:ext uri="{FF2B5EF4-FFF2-40B4-BE49-F238E27FC236}">
                <a16:creationId xmlns:a16="http://schemas.microsoft.com/office/drawing/2014/main" id="{70E2DF08-08BA-7B47-9917-83D8BC4F6F5C}"/>
              </a:ext>
            </a:extLst>
          </p:cNvPr>
          <p:cNvSpPr/>
          <p:nvPr/>
        </p:nvSpPr>
        <p:spPr>
          <a:xfrm>
            <a:off x="2456479" y="2571749"/>
            <a:ext cx="1953039" cy="2480241"/>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96224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FC94-1E96-9641-8FC5-B5C91B004C1D}"/>
              </a:ext>
            </a:extLst>
          </p:cNvPr>
          <p:cNvSpPr>
            <a:spLocks noGrp="1"/>
          </p:cNvSpPr>
          <p:nvPr>
            <p:ph type="title"/>
          </p:nvPr>
        </p:nvSpPr>
        <p:spPr>
          <a:xfrm>
            <a:off x="311700" y="175518"/>
            <a:ext cx="8520600" cy="572700"/>
          </a:xfrm>
        </p:spPr>
        <p:txBody>
          <a:bodyPr/>
          <a:lstStyle/>
          <a:p>
            <a:r>
              <a:rPr lang="en-US" dirty="0"/>
              <a:t>When do data analytics violate privacy? </a:t>
            </a:r>
          </a:p>
        </p:txBody>
      </p:sp>
      <p:sp>
        <p:nvSpPr>
          <p:cNvPr id="3" name="Content Placeholder 2">
            <a:extLst>
              <a:ext uri="{FF2B5EF4-FFF2-40B4-BE49-F238E27FC236}">
                <a16:creationId xmlns:a16="http://schemas.microsoft.com/office/drawing/2014/main" id="{939122D1-4569-A24A-9693-E27268F003FA}"/>
              </a:ext>
            </a:extLst>
          </p:cNvPr>
          <p:cNvSpPr>
            <a:spLocks noGrp="1"/>
          </p:cNvSpPr>
          <p:nvPr>
            <p:ph idx="1"/>
          </p:nvPr>
        </p:nvSpPr>
        <p:spPr>
          <a:xfrm>
            <a:off x="270644" y="807641"/>
            <a:ext cx="8602711" cy="3528218"/>
          </a:xfrm>
        </p:spPr>
        <p:txBody>
          <a:bodyPr/>
          <a:lstStyle/>
          <a:p>
            <a:r>
              <a:rPr lang="en-US" dirty="0"/>
              <a:t>Analysis of </a:t>
            </a:r>
            <a:r>
              <a:rPr lang="en-US" dirty="0">
                <a:solidFill>
                  <a:srgbClr val="C00000"/>
                </a:solidFill>
              </a:rPr>
              <a:t>data preserves data privacy </a:t>
            </a:r>
            <a:r>
              <a:rPr lang="en-US" dirty="0"/>
              <a:t>if:</a:t>
            </a:r>
          </a:p>
          <a:p>
            <a:pPr lvl="1"/>
            <a:r>
              <a:rPr lang="en-US" dirty="0"/>
              <a:t>You learn something useful from the analysis</a:t>
            </a:r>
          </a:p>
          <a:p>
            <a:pPr lvl="1"/>
            <a:r>
              <a:rPr lang="en-US" dirty="0"/>
              <a:t>The analysis does not violate the privacy of any individual</a:t>
            </a:r>
          </a:p>
          <a:p>
            <a:pPr marL="596900" lvl="1" indent="0">
              <a:buNone/>
            </a:pPr>
            <a:endParaRPr lang="en-US" dirty="0"/>
          </a:p>
          <a:p>
            <a:r>
              <a:rPr lang="en-US" dirty="0"/>
              <a:t>An individual's privacy </a:t>
            </a:r>
            <a:r>
              <a:rPr lang="en-US" dirty="0">
                <a:solidFill>
                  <a:srgbClr val="C00000"/>
                </a:solidFill>
              </a:rPr>
              <a:t>is violated if</a:t>
            </a:r>
            <a:r>
              <a:rPr lang="en-US" dirty="0"/>
              <a:t>:</a:t>
            </a:r>
          </a:p>
          <a:p>
            <a:pPr lvl="1"/>
            <a:r>
              <a:rPr lang="en-US" dirty="0"/>
              <a:t>The analyst learns something about the individual that they did not know before the analysis took place </a:t>
            </a:r>
            <a:r>
              <a:rPr lang="en-US" dirty="0">
                <a:solidFill>
                  <a:srgbClr val="FF0000"/>
                </a:solidFill>
              </a:rPr>
              <a:t>(?)</a:t>
            </a:r>
          </a:p>
          <a:p>
            <a:pPr marL="0" indent="0">
              <a:buNone/>
            </a:pPr>
            <a:endParaRPr lang="en-US" dirty="0"/>
          </a:p>
          <a:p>
            <a:endParaRPr lang="en-US" dirty="0"/>
          </a:p>
        </p:txBody>
      </p:sp>
      <p:sp>
        <p:nvSpPr>
          <p:cNvPr id="4" name="TextBox 3">
            <a:extLst>
              <a:ext uri="{FF2B5EF4-FFF2-40B4-BE49-F238E27FC236}">
                <a16:creationId xmlns:a16="http://schemas.microsoft.com/office/drawing/2014/main" id="{FBF139B8-4F35-094C-A034-A41B9688FF0B}"/>
              </a:ext>
            </a:extLst>
          </p:cNvPr>
          <p:cNvSpPr txBox="1"/>
          <p:nvPr/>
        </p:nvSpPr>
        <p:spPr>
          <a:xfrm>
            <a:off x="1636123" y="4016829"/>
            <a:ext cx="6109365" cy="923330"/>
          </a:xfrm>
          <a:prstGeom prst="rect">
            <a:avLst/>
          </a:prstGeom>
          <a:noFill/>
        </p:spPr>
        <p:txBody>
          <a:bodyPr wrap="none" rtlCol="0">
            <a:spAutoFit/>
          </a:bodyPr>
          <a:lstStyle/>
          <a:p>
            <a:r>
              <a:rPr lang="en-US" sz="2700" dirty="0">
                <a:solidFill>
                  <a:srgbClr val="C00000"/>
                </a:solidFill>
              </a:rPr>
              <a:t>Danger: this is a very strong statement</a:t>
            </a:r>
          </a:p>
          <a:p>
            <a:endParaRPr lang="en-US" sz="2700" dirty="0">
              <a:solidFill>
                <a:srgbClr val="C00000"/>
              </a:solidFill>
            </a:endParaRPr>
          </a:p>
        </p:txBody>
      </p:sp>
      <p:cxnSp>
        <p:nvCxnSpPr>
          <p:cNvPr id="6" name="Straight Arrow Connector 5">
            <a:extLst>
              <a:ext uri="{FF2B5EF4-FFF2-40B4-BE49-F238E27FC236}">
                <a16:creationId xmlns:a16="http://schemas.microsoft.com/office/drawing/2014/main" id="{11709E91-5B9C-724E-86ED-EEEF3DE7277E}"/>
              </a:ext>
            </a:extLst>
          </p:cNvPr>
          <p:cNvCxnSpPr>
            <a:cxnSpLocks/>
          </p:cNvCxnSpPr>
          <p:nvPr/>
        </p:nvCxnSpPr>
        <p:spPr>
          <a:xfrm flipH="1">
            <a:off x="4920793" y="2300140"/>
            <a:ext cx="1677970" cy="5239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33B926-7853-3D41-92C4-472A5316B44D}"/>
              </a:ext>
            </a:extLst>
          </p:cNvPr>
          <p:cNvSpPr txBox="1"/>
          <p:nvPr/>
        </p:nvSpPr>
        <p:spPr>
          <a:xfrm>
            <a:off x="6576564" y="1946197"/>
            <a:ext cx="2337847" cy="1015663"/>
          </a:xfrm>
          <a:prstGeom prst="rect">
            <a:avLst/>
          </a:prstGeom>
          <a:noFill/>
        </p:spPr>
        <p:txBody>
          <a:bodyPr wrap="square" rtlCol="0">
            <a:spAutoFit/>
          </a:bodyPr>
          <a:lstStyle/>
          <a:p>
            <a:r>
              <a:rPr lang="en-US" sz="1500" i="1" dirty="0">
                <a:solidFill>
                  <a:srgbClr val="FF0000"/>
                </a:solidFill>
              </a:rPr>
              <a:t>Let’s take the next couple of slides to see if we are happy with this definition</a:t>
            </a:r>
          </a:p>
        </p:txBody>
      </p:sp>
    </p:spTree>
    <p:extLst>
      <p:ext uri="{BB962C8B-B14F-4D97-AF65-F5344CB8AC3E}">
        <p14:creationId xmlns:p14="http://schemas.microsoft.com/office/powerpoint/2010/main" val="420796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2F42D-3B63-FE4B-8729-C89B66747B22}"/>
              </a:ext>
            </a:extLst>
          </p:cNvPr>
          <p:cNvSpPr>
            <a:spLocks noGrp="1"/>
          </p:cNvSpPr>
          <p:nvPr>
            <p:ph type="title"/>
          </p:nvPr>
        </p:nvSpPr>
        <p:spPr>
          <a:xfrm>
            <a:off x="311700" y="190501"/>
            <a:ext cx="8520600" cy="572700"/>
          </a:xfrm>
        </p:spPr>
        <p:txBody>
          <a:bodyPr/>
          <a:lstStyle/>
          <a:p>
            <a:r>
              <a:rPr lang="en-US" dirty="0"/>
              <a:t>Privacy violations that aren’t (or are?) </a:t>
            </a:r>
          </a:p>
        </p:txBody>
      </p:sp>
      <p:sp>
        <p:nvSpPr>
          <p:cNvPr id="3" name="Content Placeholder 2">
            <a:extLst>
              <a:ext uri="{FF2B5EF4-FFF2-40B4-BE49-F238E27FC236}">
                <a16:creationId xmlns:a16="http://schemas.microsoft.com/office/drawing/2014/main" id="{088F9F7C-78AB-5D4D-A4C4-C62EFAED78C0}"/>
              </a:ext>
            </a:extLst>
          </p:cNvPr>
          <p:cNvSpPr>
            <a:spLocks noGrp="1"/>
          </p:cNvSpPr>
          <p:nvPr>
            <p:ph idx="1"/>
          </p:nvPr>
        </p:nvSpPr>
        <p:spPr>
          <a:xfrm>
            <a:off x="311700" y="1026605"/>
            <a:ext cx="8520600" cy="3416400"/>
          </a:xfrm>
        </p:spPr>
        <p:txBody>
          <a:bodyPr/>
          <a:lstStyle/>
          <a:p>
            <a:r>
              <a:rPr lang="en-US" sz="2000" dirty="0"/>
              <a:t>An individual's privacy is violated if:</a:t>
            </a:r>
          </a:p>
          <a:p>
            <a:pPr marL="342900" lvl="1" indent="0">
              <a:buNone/>
            </a:pPr>
            <a:r>
              <a:rPr lang="en-US" sz="2000" dirty="0"/>
              <a:t>The analyst learns something about the individual that they did not know before the analysis took place</a:t>
            </a:r>
          </a:p>
          <a:p>
            <a:pPr marL="342900" lvl="1" indent="0">
              <a:buNone/>
            </a:pPr>
            <a:endParaRPr lang="en-US" sz="800" dirty="0"/>
          </a:p>
          <a:p>
            <a:r>
              <a:rPr lang="en-US" sz="2000" dirty="0"/>
              <a:t>Example:</a:t>
            </a:r>
          </a:p>
          <a:p>
            <a:r>
              <a:rPr lang="en-US" sz="2000" dirty="0"/>
              <a:t>A study concludes that coffee drinkers have 100% chance of being</a:t>
            </a:r>
          </a:p>
          <a:p>
            <a:r>
              <a:rPr lang="en-US" sz="2000" dirty="0"/>
              <a:t>mean to pets</a:t>
            </a:r>
          </a:p>
          <a:p>
            <a:r>
              <a:rPr lang="en-US" sz="2000" dirty="0">
                <a:solidFill>
                  <a:srgbClr val="00B050"/>
                </a:solidFill>
              </a:rPr>
              <a:t>Auxiliary information: </a:t>
            </a:r>
            <a:r>
              <a:rPr lang="en-US" sz="2000" dirty="0"/>
              <a:t>Joe drinks coffee</a:t>
            </a:r>
          </a:p>
          <a:p>
            <a:r>
              <a:rPr lang="en-US" sz="2000" dirty="0">
                <a:solidFill>
                  <a:srgbClr val="00B050"/>
                </a:solidFill>
              </a:rPr>
              <a:t>Conclusion: </a:t>
            </a:r>
            <a:r>
              <a:rPr lang="en-US" sz="2000" dirty="0"/>
              <a:t>Joe is probably mean to his pets</a:t>
            </a:r>
          </a:p>
          <a:p>
            <a:endParaRPr lang="en-US" sz="2000" dirty="0"/>
          </a:p>
        </p:txBody>
      </p:sp>
      <p:pic>
        <p:nvPicPr>
          <p:cNvPr id="5" name="Picture 4">
            <a:extLst>
              <a:ext uri="{FF2B5EF4-FFF2-40B4-BE49-F238E27FC236}">
                <a16:creationId xmlns:a16="http://schemas.microsoft.com/office/drawing/2014/main" id="{C8DDF2ED-86D7-F24B-B273-A07B4735FE37}"/>
              </a:ext>
            </a:extLst>
          </p:cNvPr>
          <p:cNvPicPr>
            <a:picLocks noChangeAspect="1"/>
          </p:cNvPicPr>
          <p:nvPr/>
        </p:nvPicPr>
        <p:blipFill>
          <a:blip r:embed="rId2"/>
          <a:stretch>
            <a:fillRect/>
          </a:stretch>
        </p:blipFill>
        <p:spPr>
          <a:xfrm>
            <a:off x="7554472" y="62705"/>
            <a:ext cx="1400992" cy="1400992"/>
          </a:xfrm>
          <a:prstGeom prst="rect">
            <a:avLst/>
          </a:prstGeom>
        </p:spPr>
      </p:pic>
      <p:sp>
        <p:nvSpPr>
          <p:cNvPr id="6" name="TextBox 5">
            <a:extLst>
              <a:ext uri="{FF2B5EF4-FFF2-40B4-BE49-F238E27FC236}">
                <a16:creationId xmlns:a16="http://schemas.microsoft.com/office/drawing/2014/main" id="{0456B9AF-1BB7-7045-AAC9-75F5FEFD62F5}"/>
              </a:ext>
            </a:extLst>
          </p:cNvPr>
          <p:cNvSpPr txBox="1"/>
          <p:nvPr/>
        </p:nvSpPr>
        <p:spPr>
          <a:xfrm rot="19968874">
            <a:off x="1567705" y="3086769"/>
            <a:ext cx="4604146" cy="415498"/>
          </a:xfrm>
          <a:prstGeom prst="rect">
            <a:avLst/>
          </a:prstGeom>
          <a:noFill/>
        </p:spPr>
        <p:txBody>
          <a:bodyPr wrap="none" rtlCol="0">
            <a:spAutoFit/>
          </a:bodyPr>
          <a:lstStyle/>
          <a:p>
            <a:r>
              <a:rPr lang="en-US" sz="2100" b="1" dirty="0">
                <a:solidFill>
                  <a:srgbClr val="C00000"/>
                </a:solidFill>
              </a:rPr>
              <a:t>IS  THIS A PRIVACY VIOLATION  ?</a:t>
            </a:r>
          </a:p>
        </p:txBody>
      </p:sp>
      <p:sp>
        <p:nvSpPr>
          <p:cNvPr id="7" name="TextBox 6">
            <a:extLst>
              <a:ext uri="{FF2B5EF4-FFF2-40B4-BE49-F238E27FC236}">
                <a16:creationId xmlns:a16="http://schemas.microsoft.com/office/drawing/2014/main" id="{23B00700-53B6-914A-852E-95916DF1FEAE}"/>
              </a:ext>
            </a:extLst>
          </p:cNvPr>
          <p:cNvSpPr txBox="1"/>
          <p:nvPr/>
        </p:nvSpPr>
        <p:spPr>
          <a:xfrm>
            <a:off x="168184" y="4665479"/>
            <a:ext cx="8787280" cy="369332"/>
          </a:xfrm>
          <a:prstGeom prst="rect">
            <a:avLst/>
          </a:prstGeom>
          <a:noFill/>
        </p:spPr>
        <p:txBody>
          <a:bodyPr wrap="square" rtlCol="0">
            <a:spAutoFit/>
          </a:bodyPr>
          <a:lstStyle/>
          <a:p>
            <a:r>
              <a:rPr lang="en-US" sz="1800" b="1" dirty="0">
                <a:solidFill>
                  <a:srgbClr val="C00000"/>
                </a:solidFill>
              </a:rPr>
              <a:t>Consider: the  violation happens whether or not Joe participates in  the study!</a:t>
            </a:r>
          </a:p>
        </p:txBody>
      </p:sp>
    </p:spTree>
    <p:extLst>
      <p:ext uri="{BB962C8B-B14F-4D97-AF65-F5344CB8AC3E}">
        <p14:creationId xmlns:p14="http://schemas.microsoft.com/office/powerpoint/2010/main" val="41559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BF59-E375-8641-A256-DBD17F770B8D}"/>
              </a:ext>
            </a:extLst>
          </p:cNvPr>
          <p:cNvSpPr>
            <a:spLocks noGrp="1"/>
          </p:cNvSpPr>
          <p:nvPr>
            <p:ph type="title"/>
          </p:nvPr>
        </p:nvSpPr>
        <p:spPr>
          <a:xfrm>
            <a:off x="311700" y="369611"/>
            <a:ext cx="8520600" cy="572700"/>
          </a:xfrm>
        </p:spPr>
        <p:txBody>
          <a:bodyPr/>
          <a:lstStyle/>
          <a:p>
            <a:r>
              <a:rPr lang="en-US" dirty="0"/>
              <a:t>A revised definition…</a:t>
            </a:r>
          </a:p>
        </p:txBody>
      </p:sp>
      <p:sp>
        <p:nvSpPr>
          <p:cNvPr id="3" name="Content Placeholder 2">
            <a:extLst>
              <a:ext uri="{FF2B5EF4-FFF2-40B4-BE49-F238E27FC236}">
                <a16:creationId xmlns:a16="http://schemas.microsoft.com/office/drawing/2014/main" id="{D999BBCC-9D42-4E43-9936-FDEF18877F7F}"/>
              </a:ext>
            </a:extLst>
          </p:cNvPr>
          <p:cNvSpPr>
            <a:spLocks noGrp="1"/>
          </p:cNvSpPr>
          <p:nvPr>
            <p:ph idx="1"/>
          </p:nvPr>
        </p:nvSpPr>
        <p:spPr>
          <a:xfrm>
            <a:off x="311700" y="1735015"/>
            <a:ext cx="8520600" cy="2720738"/>
          </a:xfrm>
        </p:spPr>
        <p:txBody>
          <a:bodyPr>
            <a:noAutofit/>
          </a:bodyPr>
          <a:lstStyle/>
          <a:p>
            <a:r>
              <a:rPr lang="en-US" sz="1400" dirty="0">
                <a:solidFill>
                  <a:schemeClr val="tx1"/>
                </a:solidFill>
              </a:rPr>
              <a:t>A data analysis </a:t>
            </a:r>
            <a:r>
              <a:rPr lang="en-US" sz="1400" dirty="0">
                <a:solidFill>
                  <a:srgbClr val="C00000"/>
                </a:solidFill>
              </a:rPr>
              <a:t>violates an individual's privacy </a:t>
            </a:r>
            <a:r>
              <a:rPr lang="en-US" sz="1400" dirty="0"/>
              <a:t>if:</a:t>
            </a:r>
          </a:p>
          <a:p>
            <a:pPr lvl="1"/>
            <a:r>
              <a:rPr lang="en-US" dirty="0"/>
              <a:t>The analyst/attacker learns something about the individual that they </a:t>
            </a:r>
            <a:r>
              <a:rPr lang="en-US" dirty="0">
                <a:solidFill>
                  <a:srgbClr val="C00000"/>
                </a:solidFill>
              </a:rPr>
              <a:t>would not have learned if the individual had not participated</a:t>
            </a:r>
            <a:r>
              <a:rPr lang="en-US" dirty="0"/>
              <a:t> in the analysis.</a:t>
            </a:r>
          </a:p>
        </p:txBody>
      </p:sp>
    </p:spTree>
    <p:extLst>
      <p:ext uri="{BB962C8B-B14F-4D97-AF65-F5344CB8AC3E}">
        <p14:creationId xmlns:p14="http://schemas.microsoft.com/office/powerpoint/2010/main" val="1050563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body" idx="1"/>
          </p:nvPr>
        </p:nvSpPr>
        <p:spPr>
          <a:xfrm>
            <a:off x="339365" y="1200150"/>
            <a:ext cx="8342722" cy="3086100"/>
          </a:xfrm>
        </p:spPr>
        <p:txBody>
          <a:bodyPr>
            <a:normAutofit fontScale="92500"/>
          </a:bodyPr>
          <a:lstStyle/>
          <a:p>
            <a:r>
              <a:rPr lang="en-US" sz="2700" dirty="0">
                <a:solidFill>
                  <a:srgbClr val="7030A0"/>
                </a:solidFill>
              </a:rPr>
              <a:t>Membership disclosure: </a:t>
            </a:r>
            <a:r>
              <a:rPr lang="en-US" sz="2700" dirty="0"/>
              <a:t>Analyst/attacker cannot tell that a given person in the dataset</a:t>
            </a:r>
          </a:p>
          <a:p>
            <a:r>
              <a:rPr lang="en-US" sz="2700" dirty="0">
                <a:solidFill>
                  <a:srgbClr val="7030A0"/>
                </a:solidFill>
              </a:rPr>
              <a:t>Sensitive attribute disclosure: </a:t>
            </a:r>
            <a:r>
              <a:rPr lang="en-US" sz="2700" dirty="0"/>
              <a:t>Analyst/attacker cannot tell that a given person has a certain sensitive attribute</a:t>
            </a:r>
          </a:p>
          <a:p>
            <a:r>
              <a:rPr lang="en-US" sz="2700" dirty="0">
                <a:solidFill>
                  <a:srgbClr val="7030A0"/>
                </a:solidFill>
              </a:rPr>
              <a:t>Identity disclosure: </a:t>
            </a:r>
            <a:r>
              <a:rPr lang="en-US" sz="2700" dirty="0"/>
              <a:t>Analyst/attacker cannot tell which record corresponds to a given person</a:t>
            </a:r>
          </a:p>
        </p:txBody>
      </p:sp>
      <p:sp>
        <p:nvSpPr>
          <p:cNvPr id="16389" name="Rectangle 4"/>
          <p:cNvSpPr>
            <a:spLocks noGrp="1" noChangeArrowheads="1"/>
          </p:cNvSpPr>
          <p:nvPr>
            <p:ph type="title"/>
          </p:nvPr>
        </p:nvSpPr>
        <p:spPr>
          <a:xfrm>
            <a:off x="428920" y="237437"/>
            <a:ext cx="6994689" cy="685800"/>
          </a:xfrm>
        </p:spPr>
        <p:txBody>
          <a:bodyPr>
            <a:normAutofit/>
          </a:bodyPr>
          <a:lstStyle/>
          <a:p>
            <a:r>
              <a:rPr lang="en-US" dirty="0"/>
              <a:t>Disclosure Control</a:t>
            </a:r>
          </a:p>
        </p:txBody>
      </p:sp>
    </p:spTree>
    <p:extLst>
      <p:ext uri="{BB962C8B-B14F-4D97-AF65-F5344CB8AC3E}">
        <p14:creationId xmlns:p14="http://schemas.microsoft.com/office/powerpoint/2010/main" val="31595914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77FBE7-039E-374C-BC1C-1F715F050E61}"/>
              </a:ext>
            </a:extLst>
          </p:cNvPr>
          <p:cNvPicPr>
            <a:picLocks noGrp="1" noChangeAspect="1"/>
          </p:cNvPicPr>
          <p:nvPr>
            <p:ph idx="1"/>
          </p:nvPr>
        </p:nvPicPr>
        <p:blipFill>
          <a:blip r:embed="rId2"/>
          <a:stretch>
            <a:fillRect/>
          </a:stretch>
        </p:blipFill>
        <p:spPr>
          <a:xfrm>
            <a:off x="678762" y="652160"/>
            <a:ext cx="5958437" cy="3839743"/>
          </a:xfrm>
        </p:spPr>
      </p:pic>
      <p:sp>
        <p:nvSpPr>
          <p:cNvPr id="2" name="Title 1">
            <a:extLst>
              <a:ext uri="{FF2B5EF4-FFF2-40B4-BE49-F238E27FC236}">
                <a16:creationId xmlns:a16="http://schemas.microsoft.com/office/drawing/2014/main" id="{697421CD-E8B7-9E42-911F-07FDC04A49A3}"/>
              </a:ext>
            </a:extLst>
          </p:cNvPr>
          <p:cNvSpPr>
            <a:spLocks noGrp="1"/>
          </p:cNvSpPr>
          <p:nvPr>
            <p:ph type="title"/>
          </p:nvPr>
        </p:nvSpPr>
        <p:spPr>
          <a:xfrm>
            <a:off x="330553" y="276660"/>
            <a:ext cx="8520600" cy="572700"/>
          </a:xfrm>
        </p:spPr>
        <p:txBody>
          <a:bodyPr/>
          <a:lstStyle/>
          <a:p>
            <a:r>
              <a:rPr lang="en-US" dirty="0"/>
              <a:t>(Data) Privacy Preserving techniques</a:t>
            </a:r>
          </a:p>
        </p:txBody>
      </p:sp>
      <p:sp>
        <p:nvSpPr>
          <p:cNvPr id="4" name="TextBox 3">
            <a:extLst>
              <a:ext uri="{FF2B5EF4-FFF2-40B4-BE49-F238E27FC236}">
                <a16:creationId xmlns:a16="http://schemas.microsoft.com/office/drawing/2014/main" id="{A7552E27-A5C8-3446-BC8D-35A2B771DF2D}"/>
              </a:ext>
            </a:extLst>
          </p:cNvPr>
          <p:cNvSpPr txBox="1"/>
          <p:nvPr/>
        </p:nvSpPr>
        <p:spPr>
          <a:xfrm>
            <a:off x="5309402" y="1070208"/>
            <a:ext cx="1364776" cy="307777"/>
          </a:xfrm>
          <a:prstGeom prst="rect">
            <a:avLst/>
          </a:prstGeom>
          <a:noFill/>
        </p:spPr>
        <p:txBody>
          <a:bodyPr wrap="square" rtlCol="0">
            <a:spAutoFit/>
          </a:bodyPr>
          <a:lstStyle/>
          <a:p>
            <a:r>
              <a:rPr lang="en-US" i="1" dirty="0">
                <a:solidFill>
                  <a:schemeClr val="tx1"/>
                </a:solidFill>
              </a:rPr>
              <a:t>(primary)</a:t>
            </a:r>
          </a:p>
        </p:txBody>
      </p:sp>
      <p:cxnSp>
        <p:nvCxnSpPr>
          <p:cNvPr id="6" name="Straight Arrow Connector 5">
            <a:extLst>
              <a:ext uri="{FF2B5EF4-FFF2-40B4-BE49-F238E27FC236}">
                <a16:creationId xmlns:a16="http://schemas.microsoft.com/office/drawing/2014/main" id="{348DB653-5D22-6240-BD20-6C3B5D40A35F}"/>
              </a:ext>
            </a:extLst>
          </p:cNvPr>
          <p:cNvCxnSpPr>
            <a:cxnSpLocks/>
          </p:cNvCxnSpPr>
          <p:nvPr/>
        </p:nvCxnSpPr>
        <p:spPr>
          <a:xfrm flipH="1">
            <a:off x="5459597" y="1884218"/>
            <a:ext cx="1033567"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E2D48F3-1B01-314A-BC66-D2A4CEA9D50B}"/>
              </a:ext>
            </a:extLst>
          </p:cNvPr>
          <p:cNvCxnSpPr>
            <a:cxnSpLocks/>
          </p:cNvCxnSpPr>
          <p:nvPr/>
        </p:nvCxnSpPr>
        <p:spPr>
          <a:xfrm flipH="1">
            <a:off x="5459597" y="2304473"/>
            <a:ext cx="1033567"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441EF2-A9C5-BD4F-9767-FD766C9794C8}"/>
              </a:ext>
            </a:extLst>
          </p:cNvPr>
          <p:cNvCxnSpPr>
            <a:cxnSpLocks/>
          </p:cNvCxnSpPr>
          <p:nvPr/>
        </p:nvCxnSpPr>
        <p:spPr>
          <a:xfrm flipH="1">
            <a:off x="5459597" y="2604358"/>
            <a:ext cx="1033567" cy="0"/>
          </a:xfrm>
          <a:prstGeom prst="straightConnector1">
            <a:avLst/>
          </a:prstGeom>
          <a:ln>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4A7157-7C11-004F-88B1-EE5DC5F54AA6}"/>
              </a:ext>
            </a:extLst>
          </p:cNvPr>
          <p:cNvCxnSpPr>
            <a:cxnSpLocks/>
          </p:cNvCxnSpPr>
          <p:nvPr/>
        </p:nvCxnSpPr>
        <p:spPr>
          <a:xfrm flipH="1">
            <a:off x="5459598" y="2733963"/>
            <a:ext cx="1606220" cy="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671DA5-B777-5D41-A5AD-EC62A3ACBAC4}"/>
              </a:ext>
            </a:extLst>
          </p:cNvPr>
          <p:cNvCxnSpPr>
            <a:cxnSpLocks/>
          </p:cNvCxnSpPr>
          <p:nvPr/>
        </p:nvCxnSpPr>
        <p:spPr>
          <a:xfrm flipH="1">
            <a:off x="5487516" y="3061855"/>
            <a:ext cx="1578302" cy="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5E7E317-3589-2D43-B5C0-DD1DDAAB8FAF}"/>
              </a:ext>
            </a:extLst>
          </p:cNvPr>
          <p:cNvSpPr txBox="1"/>
          <p:nvPr/>
        </p:nvSpPr>
        <p:spPr>
          <a:xfrm>
            <a:off x="6637199" y="1919054"/>
            <a:ext cx="2122434" cy="400110"/>
          </a:xfrm>
          <a:prstGeom prst="rect">
            <a:avLst/>
          </a:prstGeom>
          <a:noFill/>
        </p:spPr>
        <p:txBody>
          <a:bodyPr wrap="square" rtlCol="0">
            <a:spAutoFit/>
          </a:bodyPr>
          <a:lstStyle/>
          <a:p>
            <a:r>
              <a:rPr lang="en-US" sz="2000" i="1" dirty="0">
                <a:solidFill>
                  <a:srgbClr val="FFC000"/>
                </a:solidFill>
              </a:rPr>
              <a:t>Today</a:t>
            </a:r>
          </a:p>
        </p:txBody>
      </p:sp>
      <p:sp>
        <p:nvSpPr>
          <p:cNvPr id="19" name="TextBox 18">
            <a:extLst>
              <a:ext uri="{FF2B5EF4-FFF2-40B4-BE49-F238E27FC236}">
                <a16:creationId xmlns:a16="http://schemas.microsoft.com/office/drawing/2014/main" id="{10B5BE14-69E5-5748-BB3E-1A949E22400E}"/>
              </a:ext>
            </a:extLst>
          </p:cNvPr>
          <p:cNvSpPr txBox="1"/>
          <p:nvPr/>
        </p:nvSpPr>
        <p:spPr>
          <a:xfrm>
            <a:off x="7205235" y="2660178"/>
            <a:ext cx="1424415" cy="400110"/>
          </a:xfrm>
          <a:prstGeom prst="rect">
            <a:avLst/>
          </a:prstGeom>
          <a:noFill/>
          <a:ln>
            <a:noFill/>
          </a:ln>
        </p:spPr>
        <p:txBody>
          <a:bodyPr wrap="square" rtlCol="0">
            <a:spAutoFit/>
          </a:bodyPr>
          <a:lstStyle/>
          <a:p>
            <a:r>
              <a:rPr lang="en-US" sz="2000" i="1" dirty="0">
                <a:solidFill>
                  <a:schemeClr val="accent5">
                    <a:lumMod val="75000"/>
                  </a:schemeClr>
                </a:solidFill>
              </a:rPr>
              <a:t>Next week</a:t>
            </a:r>
          </a:p>
        </p:txBody>
      </p:sp>
    </p:spTree>
    <p:extLst>
      <p:ext uri="{BB962C8B-B14F-4D97-AF65-F5344CB8AC3E}">
        <p14:creationId xmlns:p14="http://schemas.microsoft.com/office/powerpoint/2010/main" val="255779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42A984-AD92-D24E-8A86-0269378F9C53}"/>
              </a:ext>
            </a:extLst>
          </p:cNvPr>
          <p:cNvPicPr>
            <a:picLocks noGrp="1" noChangeAspect="1"/>
          </p:cNvPicPr>
          <p:nvPr>
            <p:ph idx="1"/>
          </p:nvPr>
        </p:nvPicPr>
        <p:blipFill>
          <a:blip r:embed="rId2"/>
          <a:stretch>
            <a:fillRect/>
          </a:stretch>
        </p:blipFill>
        <p:spPr>
          <a:xfrm>
            <a:off x="994315" y="643217"/>
            <a:ext cx="7320126" cy="4407762"/>
          </a:xfrm>
        </p:spPr>
      </p:pic>
      <p:sp>
        <p:nvSpPr>
          <p:cNvPr id="2" name="Title 1">
            <a:extLst>
              <a:ext uri="{FF2B5EF4-FFF2-40B4-BE49-F238E27FC236}">
                <a16:creationId xmlns:a16="http://schemas.microsoft.com/office/drawing/2014/main" id="{69F3D382-0948-9D45-A069-2DCE4D6B3912}"/>
              </a:ext>
            </a:extLst>
          </p:cNvPr>
          <p:cNvSpPr>
            <a:spLocks noGrp="1"/>
          </p:cNvSpPr>
          <p:nvPr>
            <p:ph type="title"/>
          </p:nvPr>
        </p:nvSpPr>
        <p:spPr>
          <a:xfrm>
            <a:off x="245712" y="190502"/>
            <a:ext cx="8520600" cy="572700"/>
          </a:xfrm>
        </p:spPr>
        <p:txBody>
          <a:bodyPr/>
          <a:lstStyle/>
          <a:p>
            <a:r>
              <a:rPr lang="en-US" dirty="0"/>
              <a:t>Synthetic data? </a:t>
            </a:r>
          </a:p>
        </p:txBody>
      </p:sp>
    </p:spTree>
    <p:extLst>
      <p:ext uri="{BB962C8B-B14F-4D97-AF65-F5344CB8AC3E}">
        <p14:creationId xmlns:p14="http://schemas.microsoft.com/office/powerpoint/2010/main" val="1770560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81800E-FE39-3D47-BE67-7B0FB77BCF7F}"/>
              </a:ext>
            </a:extLst>
          </p:cNvPr>
          <p:cNvPicPr>
            <a:picLocks noGrp="1" noChangeAspect="1"/>
          </p:cNvPicPr>
          <p:nvPr>
            <p:ph idx="1"/>
          </p:nvPr>
        </p:nvPicPr>
        <p:blipFill>
          <a:blip r:embed="rId2"/>
          <a:stretch>
            <a:fillRect/>
          </a:stretch>
        </p:blipFill>
        <p:spPr>
          <a:xfrm>
            <a:off x="873763" y="584092"/>
            <a:ext cx="7500278" cy="4487529"/>
          </a:xfrm>
        </p:spPr>
      </p:pic>
      <p:sp>
        <p:nvSpPr>
          <p:cNvPr id="2" name="Title 1">
            <a:extLst>
              <a:ext uri="{FF2B5EF4-FFF2-40B4-BE49-F238E27FC236}">
                <a16:creationId xmlns:a16="http://schemas.microsoft.com/office/drawing/2014/main" id="{81021E32-91E9-684E-B380-80D5E4580C17}"/>
              </a:ext>
            </a:extLst>
          </p:cNvPr>
          <p:cNvSpPr>
            <a:spLocks noGrp="1"/>
          </p:cNvSpPr>
          <p:nvPr>
            <p:ph type="title"/>
          </p:nvPr>
        </p:nvSpPr>
        <p:spPr>
          <a:xfrm>
            <a:off x="273992" y="190501"/>
            <a:ext cx="8520600" cy="572700"/>
          </a:xfrm>
        </p:spPr>
        <p:txBody>
          <a:bodyPr/>
          <a:lstStyle/>
          <a:p>
            <a:r>
              <a:rPr lang="en-US" dirty="0"/>
              <a:t>Query answering</a:t>
            </a:r>
          </a:p>
        </p:txBody>
      </p:sp>
    </p:spTree>
    <p:extLst>
      <p:ext uri="{BB962C8B-B14F-4D97-AF65-F5344CB8AC3E}">
        <p14:creationId xmlns:p14="http://schemas.microsoft.com/office/powerpoint/2010/main" val="3699492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D0DD2F-7734-D141-A830-48060AF83234}"/>
              </a:ext>
            </a:extLst>
          </p:cNvPr>
          <p:cNvPicPr>
            <a:picLocks noGrp="1" noChangeAspect="1"/>
          </p:cNvPicPr>
          <p:nvPr>
            <p:ph idx="1"/>
          </p:nvPr>
        </p:nvPicPr>
        <p:blipFill>
          <a:blip r:embed="rId2"/>
          <a:stretch>
            <a:fillRect/>
          </a:stretch>
        </p:blipFill>
        <p:spPr>
          <a:xfrm>
            <a:off x="824576" y="679775"/>
            <a:ext cx="6829989" cy="4259869"/>
          </a:xfrm>
        </p:spPr>
      </p:pic>
      <p:sp>
        <p:nvSpPr>
          <p:cNvPr id="2" name="Title 1">
            <a:extLst>
              <a:ext uri="{FF2B5EF4-FFF2-40B4-BE49-F238E27FC236}">
                <a16:creationId xmlns:a16="http://schemas.microsoft.com/office/drawing/2014/main" id="{540E7DDB-3CC1-EB4E-BBDD-75AF605A3509}"/>
              </a:ext>
            </a:extLst>
          </p:cNvPr>
          <p:cNvSpPr>
            <a:spLocks noGrp="1"/>
          </p:cNvSpPr>
          <p:nvPr>
            <p:ph type="title"/>
          </p:nvPr>
        </p:nvSpPr>
        <p:spPr>
          <a:xfrm>
            <a:off x="273993" y="205874"/>
            <a:ext cx="8520600" cy="572700"/>
          </a:xfrm>
        </p:spPr>
        <p:txBody>
          <a:bodyPr/>
          <a:lstStyle/>
          <a:p>
            <a:r>
              <a:rPr lang="en-US" dirty="0"/>
              <a:t>Synthetic data vs. Query Answering</a:t>
            </a:r>
          </a:p>
        </p:txBody>
      </p:sp>
    </p:spTree>
    <p:extLst>
      <p:ext uri="{BB962C8B-B14F-4D97-AF65-F5344CB8AC3E}">
        <p14:creationId xmlns:p14="http://schemas.microsoft.com/office/powerpoint/2010/main" val="126397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E6FE-5B40-D44E-89CC-A64CEB937BFF}"/>
              </a:ext>
            </a:extLst>
          </p:cNvPr>
          <p:cNvSpPr>
            <a:spLocks noGrp="1"/>
          </p:cNvSpPr>
          <p:nvPr>
            <p:ph type="title"/>
          </p:nvPr>
        </p:nvSpPr>
        <p:spPr>
          <a:xfrm>
            <a:off x="270753" y="211867"/>
            <a:ext cx="8520600" cy="572700"/>
          </a:xfrm>
        </p:spPr>
        <p:txBody>
          <a:bodyPr/>
          <a:lstStyle/>
          <a:p>
            <a:r>
              <a:rPr lang="en-US" dirty="0"/>
              <a:t>Problems with query answering</a:t>
            </a:r>
          </a:p>
        </p:txBody>
      </p:sp>
      <p:sp>
        <p:nvSpPr>
          <p:cNvPr id="3" name="Content Placeholder 2">
            <a:extLst>
              <a:ext uri="{FF2B5EF4-FFF2-40B4-BE49-F238E27FC236}">
                <a16:creationId xmlns:a16="http://schemas.microsoft.com/office/drawing/2014/main" id="{8F7882D6-B18E-4046-9AFF-A5C82BD4C549}"/>
              </a:ext>
            </a:extLst>
          </p:cNvPr>
          <p:cNvSpPr>
            <a:spLocks noGrp="1"/>
          </p:cNvSpPr>
          <p:nvPr>
            <p:ph idx="1"/>
          </p:nvPr>
        </p:nvSpPr>
        <p:spPr>
          <a:xfrm>
            <a:off x="270753" y="916805"/>
            <a:ext cx="8520600" cy="3416400"/>
          </a:xfrm>
        </p:spPr>
        <p:txBody>
          <a:bodyPr>
            <a:normAutofit/>
          </a:bodyPr>
          <a:lstStyle/>
          <a:p>
            <a:r>
              <a:rPr lang="en-US" sz="2700" dirty="0">
                <a:latin typeface="Tahoma" panose="020B0604030504040204" pitchFamily="34" charset="0"/>
                <a:ea typeface="Tahoma" panose="020B0604030504040204" pitchFamily="34" charset="0"/>
                <a:cs typeface="Tahoma" panose="020B0604030504040204" pitchFamily="34" charset="0"/>
              </a:rPr>
              <a:t>Bad vs. Good queries?</a:t>
            </a:r>
          </a:p>
          <a:p>
            <a:r>
              <a:rPr lang="en-US" sz="2700" dirty="0">
                <a:latin typeface="Tahoma" panose="020B0604030504040204" pitchFamily="34" charset="0"/>
                <a:ea typeface="Tahoma" panose="020B0604030504040204" pitchFamily="34" charset="0"/>
                <a:cs typeface="Tahoma" panose="020B0604030504040204" pitchFamily="34" charset="0"/>
              </a:rPr>
              <a:t>Direct and Indirect Queries </a:t>
            </a:r>
          </a:p>
        </p:txBody>
      </p:sp>
      <p:pic>
        <p:nvPicPr>
          <p:cNvPr id="4" name="Content Placeholder 4" descr="fig07-04.eps">
            <a:extLst>
              <a:ext uri="{FF2B5EF4-FFF2-40B4-BE49-F238E27FC236}">
                <a16:creationId xmlns:a16="http://schemas.microsoft.com/office/drawing/2014/main" id="{DB8DAAE7-2B6B-F14D-A7CA-6CDF261D452E}"/>
              </a:ext>
            </a:extLst>
          </p:cNvPr>
          <p:cNvPicPr>
            <a:picLocks noChangeAspect="1"/>
          </p:cNvPicPr>
          <p:nvPr/>
        </p:nvPicPr>
        <p:blipFill rotWithShape="1">
          <a:blip r:embed="rId2">
            <a:extLst>
              <a:ext uri="{28A0092B-C50C-407E-A947-70E740481C1C}">
                <a14:useLocalDpi xmlns:a14="http://schemas.microsoft.com/office/drawing/2010/main" val="0"/>
              </a:ext>
            </a:extLst>
          </a:blip>
          <a:srcRect t="-1861" b="-1206"/>
          <a:stretch/>
        </p:blipFill>
        <p:spPr>
          <a:xfrm>
            <a:off x="4110088" y="764516"/>
            <a:ext cx="4681266" cy="4288794"/>
          </a:xfrm>
          <a:prstGeom prst="rect">
            <a:avLst/>
          </a:prstGeom>
        </p:spPr>
      </p:pic>
      <p:sp>
        <p:nvSpPr>
          <p:cNvPr id="5" name="Right Arrow Callout 4">
            <a:extLst>
              <a:ext uri="{FF2B5EF4-FFF2-40B4-BE49-F238E27FC236}">
                <a16:creationId xmlns:a16="http://schemas.microsoft.com/office/drawing/2014/main" id="{1C48A20D-6486-CC47-AE8B-A5B7FEC19AAC}"/>
              </a:ext>
            </a:extLst>
          </p:cNvPr>
          <p:cNvSpPr/>
          <p:nvPr/>
        </p:nvSpPr>
        <p:spPr>
          <a:xfrm>
            <a:off x="1525584" y="3549521"/>
            <a:ext cx="2468880" cy="1076178"/>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Privacy vs. </a:t>
            </a:r>
            <a:r>
              <a:rPr lang="en-US" sz="1050" dirty="0" err="1"/>
              <a:t>utlity</a:t>
            </a:r>
            <a:r>
              <a:rPr lang="en-US" sz="1050" dirty="0"/>
              <a:t> </a:t>
            </a:r>
          </a:p>
        </p:txBody>
      </p:sp>
    </p:spTree>
    <p:extLst>
      <p:ext uri="{BB962C8B-B14F-4D97-AF65-F5344CB8AC3E}">
        <p14:creationId xmlns:p14="http://schemas.microsoft.com/office/powerpoint/2010/main" val="3945053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073AF4A-B1BE-E542-97F8-CA7C0902A3DD}"/>
              </a:ext>
            </a:extLst>
          </p:cNvPr>
          <p:cNvSpPr>
            <a:spLocks noGrp="1"/>
          </p:cNvSpPr>
          <p:nvPr>
            <p:ph type="body" idx="1"/>
          </p:nvPr>
        </p:nvSpPr>
        <p:spPr>
          <a:xfrm>
            <a:off x="0" y="114300"/>
            <a:ext cx="8458200" cy="3505200"/>
          </a:xfrm>
        </p:spPr>
        <p:txBody>
          <a:bodyPr/>
          <a:lstStyle/>
          <a:p>
            <a:r>
              <a:rPr lang="en-US" sz="2800" dirty="0">
                <a:solidFill>
                  <a:schemeClr val="tx1"/>
                </a:solidFill>
              </a:rPr>
              <a:t>Logistics,</a:t>
            </a:r>
          </a:p>
          <a:p>
            <a:r>
              <a:rPr lang="en-US" sz="2800" dirty="0">
                <a:solidFill>
                  <a:schemeClr val="tx1"/>
                </a:solidFill>
              </a:rPr>
              <a:t>Groups, etc.</a:t>
            </a:r>
          </a:p>
          <a:p>
            <a:r>
              <a:rPr lang="en-US" sz="2400" dirty="0">
                <a:solidFill>
                  <a:schemeClr val="tx1"/>
                </a:solidFill>
                <a:hlinkClick r:id="rId2"/>
              </a:rPr>
              <a:t>https://docs.google.com/document/d/1TYMT4HfcAcw4HR930UufaWkSO7xEWlQtc-32ma00ZVY/edit</a:t>
            </a:r>
            <a:r>
              <a:rPr lang="en-US" sz="2400" dirty="0">
                <a:solidFill>
                  <a:schemeClr val="tx1"/>
                </a:solidFill>
              </a:rPr>
              <a:t>  </a:t>
            </a:r>
          </a:p>
          <a:p>
            <a:endParaRPr lang="en-US" sz="2400" dirty="0">
              <a:solidFill>
                <a:schemeClr val="tx1"/>
              </a:solidFill>
            </a:endParaRPr>
          </a:p>
          <a:p>
            <a:r>
              <a:rPr lang="en-US" sz="2400" dirty="0">
                <a:solidFill>
                  <a:schemeClr val="tx1"/>
                </a:solidFill>
                <a:highlight>
                  <a:srgbClr val="FFFF00"/>
                </a:highlight>
              </a:rPr>
              <a:t>Homework 2: released February 14; due February 28</a:t>
            </a:r>
          </a:p>
        </p:txBody>
      </p:sp>
    </p:spTree>
    <p:extLst>
      <p:ext uri="{BB962C8B-B14F-4D97-AF65-F5344CB8AC3E}">
        <p14:creationId xmlns:p14="http://schemas.microsoft.com/office/powerpoint/2010/main" val="1643376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A752-6522-294F-A632-6DFD46AC7AC3}"/>
              </a:ext>
            </a:extLst>
          </p:cNvPr>
          <p:cNvSpPr>
            <a:spLocks noGrp="1"/>
          </p:cNvSpPr>
          <p:nvPr>
            <p:ph type="title"/>
          </p:nvPr>
        </p:nvSpPr>
        <p:spPr>
          <a:xfrm>
            <a:off x="283420" y="187663"/>
            <a:ext cx="8520600" cy="572700"/>
          </a:xfrm>
        </p:spPr>
        <p:txBody>
          <a:bodyPr/>
          <a:lstStyle/>
          <a:p>
            <a:r>
              <a:rPr lang="en-US" dirty="0"/>
              <a:t>Data Utility</a:t>
            </a:r>
          </a:p>
        </p:txBody>
      </p:sp>
      <p:pic>
        <p:nvPicPr>
          <p:cNvPr id="5" name="Content Placeholder 4">
            <a:extLst>
              <a:ext uri="{FF2B5EF4-FFF2-40B4-BE49-F238E27FC236}">
                <a16:creationId xmlns:a16="http://schemas.microsoft.com/office/drawing/2014/main" id="{1BF6A13B-7E8F-2D4E-A89F-0D3391B6443B}"/>
              </a:ext>
            </a:extLst>
          </p:cNvPr>
          <p:cNvPicPr>
            <a:picLocks noGrp="1" noChangeAspect="1"/>
          </p:cNvPicPr>
          <p:nvPr>
            <p:ph idx="1"/>
          </p:nvPr>
        </p:nvPicPr>
        <p:blipFill>
          <a:blip r:embed="rId2"/>
          <a:stretch>
            <a:fillRect/>
          </a:stretch>
        </p:blipFill>
        <p:spPr>
          <a:xfrm>
            <a:off x="283420" y="760363"/>
            <a:ext cx="6861914" cy="4219021"/>
          </a:xfrm>
        </p:spPr>
      </p:pic>
      <p:pic>
        <p:nvPicPr>
          <p:cNvPr id="6" name="Picture 5" descr="johnny-automatic-scales-of-justice.png">
            <a:extLst>
              <a:ext uri="{FF2B5EF4-FFF2-40B4-BE49-F238E27FC236}">
                <a16:creationId xmlns:a16="http://schemas.microsoft.com/office/drawing/2014/main" id="{75FF7B69-E91B-E740-9CB2-3ACEE328E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883" y="327354"/>
            <a:ext cx="2327776" cy="2682115"/>
          </a:xfrm>
          <a:prstGeom prst="rect">
            <a:avLst/>
          </a:prstGeom>
        </p:spPr>
      </p:pic>
      <p:pic>
        <p:nvPicPr>
          <p:cNvPr id="7" name="Picture 2" descr="http://blackhawkchristian.files.wordpress.com/2012/02/goldkey1.jpg">
            <a:extLst>
              <a:ext uri="{FF2B5EF4-FFF2-40B4-BE49-F238E27FC236}">
                <a16:creationId xmlns:a16="http://schemas.microsoft.com/office/drawing/2014/main" id="{33FA1FEC-B6E6-7347-86A1-EC5916D3CB2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888244">
            <a:off x="6649940" y="1246585"/>
            <a:ext cx="346353" cy="505752"/>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A006219.png">
            <a:extLst>
              <a:ext uri="{FF2B5EF4-FFF2-40B4-BE49-F238E27FC236}">
                <a16:creationId xmlns:a16="http://schemas.microsoft.com/office/drawing/2014/main" id="{084E4D8E-8C71-8F4F-9B30-94F55A945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8489" y="1520922"/>
            <a:ext cx="428603" cy="639689"/>
          </a:xfrm>
          <a:prstGeom prst="rect">
            <a:avLst/>
          </a:prstGeom>
        </p:spPr>
      </p:pic>
      <p:pic>
        <p:nvPicPr>
          <p:cNvPr id="4" name="Picture 3">
            <a:extLst>
              <a:ext uri="{FF2B5EF4-FFF2-40B4-BE49-F238E27FC236}">
                <a16:creationId xmlns:a16="http://schemas.microsoft.com/office/drawing/2014/main" id="{D5F659EE-07CA-FA4D-ADCB-B10E9B18FA16}"/>
              </a:ext>
            </a:extLst>
          </p:cNvPr>
          <p:cNvPicPr>
            <a:picLocks noChangeAspect="1"/>
          </p:cNvPicPr>
          <p:nvPr/>
        </p:nvPicPr>
        <p:blipFill rotWithShape="1">
          <a:blip r:embed="rId6"/>
          <a:srcRect l="15070" t="30669" r="66010" b="15895"/>
          <a:stretch/>
        </p:blipFill>
        <p:spPr>
          <a:xfrm>
            <a:off x="3978112" y="2743199"/>
            <a:ext cx="137580" cy="228562"/>
          </a:xfrm>
          <a:prstGeom prst="rect">
            <a:avLst/>
          </a:prstGeom>
        </p:spPr>
      </p:pic>
    </p:spTree>
    <p:extLst>
      <p:ext uri="{BB962C8B-B14F-4D97-AF65-F5344CB8AC3E}">
        <p14:creationId xmlns:p14="http://schemas.microsoft.com/office/powerpoint/2010/main" val="3261654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6858-BFEF-304A-994A-76C4B03F31F7}"/>
              </a:ext>
            </a:extLst>
          </p:cNvPr>
          <p:cNvSpPr>
            <a:spLocks noGrp="1"/>
          </p:cNvSpPr>
          <p:nvPr>
            <p:ph type="title"/>
          </p:nvPr>
        </p:nvSpPr>
        <p:spPr/>
        <p:txBody>
          <a:bodyPr/>
          <a:lstStyle/>
          <a:p>
            <a:r>
              <a:rPr lang="en-US" dirty="0"/>
              <a:t>Aside: Privacy is not Security</a:t>
            </a:r>
          </a:p>
        </p:txBody>
      </p:sp>
      <p:sp>
        <p:nvSpPr>
          <p:cNvPr id="3" name="Content Placeholder 2">
            <a:extLst>
              <a:ext uri="{FF2B5EF4-FFF2-40B4-BE49-F238E27FC236}">
                <a16:creationId xmlns:a16="http://schemas.microsoft.com/office/drawing/2014/main" id="{AB85C396-9285-6E42-922C-62AD5D165E4F}"/>
              </a:ext>
            </a:extLst>
          </p:cNvPr>
          <p:cNvSpPr>
            <a:spLocks noGrp="1"/>
          </p:cNvSpPr>
          <p:nvPr>
            <p:ph idx="1"/>
          </p:nvPr>
        </p:nvSpPr>
        <p:spPr>
          <a:xfrm>
            <a:off x="628650" y="1212057"/>
            <a:ext cx="7886700" cy="1550330"/>
          </a:xfrm>
        </p:spPr>
        <p:txBody>
          <a:bodyPr/>
          <a:lstStyle/>
          <a:p>
            <a:r>
              <a:rPr lang="en-US" sz="2000" dirty="0"/>
              <a:t>Data privacy is </a:t>
            </a:r>
            <a:r>
              <a:rPr lang="en-US" sz="2000" dirty="0">
                <a:solidFill>
                  <a:srgbClr val="C00000"/>
                </a:solidFill>
              </a:rPr>
              <a:t>distinct from data security.</a:t>
            </a:r>
          </a:p>
          <a:p>
            <a:endParaRPr lang="en-US" sz="800" dirty="0">
              <a:solidFill>
                <a:srgbClr val="C00000"/>
              </a:solidFill>
            </a:endParaRPr>
          </a:p>
          <a:p>
            <a:r>
              <a:rPr lang="en-US" sz="2000" dirty="0"/>
              <a:t>Data security is concerned with who can touch the data:</a:t>
            </a:r>
          </a:p>
          <a:p>
            <a:pPr lvl="1"/>
            <a:r>
              <a:rPr lang="en-US" sz="2000" dirty="0">
                <a:solidFill>
                  <a:srgbClr val="C00000"/>
                </a:solidFill>
              </a:rPr>
              <a:t>Confidentiality</a:t>
            </a:r>
            <a:r>
              <a:rPr lang="en-US" sz="2000" dirty="0"/>
              <a:t>: ensuring that only the appropriate people can view the data</a:t>
            </a:r>
          </a:p>
          <a:p>
            <a:pPr lvl="1"/>
            <a:r>
              <a:rPr lang="en-US" sz="2000" dirty="0">
                <a:solidFill>
                  <a:srgbClr val="C00000"/>
                </a:solidFill>
              </a:rPr>
              <a:t>Integrity: </a:t>
            </a:r>
            <a:r>
              <a:rPr lang="en-US" sz="2000" dirty="0"/>
              <a:t>ensuring that only the appropriate people can modify the data</a:t>
            </a:r>
          </a:p>
          <a:p>
            <a:endParaRPr lang="en-US" sz="2000" dirty="0">
              <a:solidFill>
                <a:srgbClr val="C00000"/>
              </a:solidFill>
            </a:endParaRPr>
          </a:p>
          <a:p>
            <a:endParaRPr lang="en-US" sz="2000" dirty="0"/>
          </a:p>
        </p:txBody>
      </p:sp>
      <p:sp>
        <p:nvSpPr>
          <p:cNvPr id="4" name="TextBox 3">
            <a:extLst>
              <a:ext uri="{FF2B5EF4-FFF2-40B4-BE49-F238E27FC236}">
                <a16:creationId xmlns:a16="http://schemas.microsoft.com/office/drawing/2014/main" id="{D2532DB5-6000-2E48-8C6E-8F6CAAF74E44}"/>
              </a:ext>
            </a:extLst>
          </p:cNvPr>
          <p:cNvSpPr txBox="1"/>
          <p:nvPr/>
        </p:nvSpPr>
        <p:spPr>
          <a:xfrm>
            <a:off x="985837" y="4138821"/>
            <a:ext cx="7172326" cy="738664"/>
          </a:xfrm>
          <a:prstGeom prst="rect">
            <a:avLst/>
          </a:prstGeom>
          <a:noFill/>
        </p:spPr>
        <p:txBody>
          <a:bodyPr wrap="square" rtlCol="0">
            <a:spAutoFit/>
          </a:bodyPr>
          <a:lstStyle/>
          <a:p>
            <a:r>
              <a:rPr lang="en-US" sz="2100" dirty="0">
                <a:solidFill>
                  <a:srgbClr val="FF0000"/>
                </a:solidFill>
              </a:rPr>
              <a:t>Data privacy is concerned with what can be learned from the data (i.e. its information content)</a:t>
            </a:r>
          </a:p>
        </p:txBody>
      </p:sp>
    </p:spTree>
    <p:extLst>
      <p:ext uri="{BB962C8B-B14F-4D97-AF65-F5344CB8AC3E}">
        <p14:creationId xmlns:p14="http://schemas.microsoft.com/office/powerpoint/2010/main" val="36998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AB4BD-1F91-D84D-AF5B-7845BAA1E515}"/>
              </a:ext>
            </a:extLst>
          </p:cNvPr>
          <p:cNvSpPr txBox="1"/>
          <p:nvPr/>
        </p:nvSpPr>
        <p:spPr>
          <a:xfrm>
            <a:off x="93785" y="1451085"/>
            <a:ext cx="8909538" cy="1384995"/>
          </a:xfrm>
          <a:prstGeom prst="rect">
            <a:avLst/>
          </a:prstGeom>
          <a:noFill/>
        </p:spPr>
        <p:txBody>
          <a:bodyPr wrap="square" rtlCol="0">
            <a:spAutoFit/>
          </a:bodyPr>
          <a:lstStyle/>
          <a:p>
            <a:endParaRPr lang="en-US" sz="2800" dirty="0"/>
          </a:p>
          <a:p>
            <a:pPr algn="ctr"/>
            <a:r>
              <a:rPr lang="en-US" sz="2800" dirty="0"/>
              <a:t>One common approach to protecting user privacy: </a:t>
            </a:r>
          </a:p>
          <a:p>
            <a:pPr algn="ctr"/>
            <a:r>
              <a:rPr lang="en-US" sz="2800" dirty="0"/>
              <a:t>Aggregation</a:t>
            </a:r>
          </a:p>
        </p:txBody>
      </p:sp>
    </p:spTree>
    <p:extLst>
      <p:ext uri="{BB962C8B-B14F-4D97-AF65-F5344CB8AC3E}">
        <p14:creationId xmlns:p14="http://schemas.microsoft.com/office/powerpoint/2010/main" val="110343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6341D7-D44A-A64C-A0D3-21E94CBC780E}"/>
              </a:ext>
            </a:extLst>
          </p:cNvPr>
          <p:cNvSpPr>
            <a:spLocks noGrp="1"/>
          </p:cNvSpPr>
          <p:nvPr>
            <p:ph idx="1"/>
          </p:nvPr>
        </p:nvSpPr>
        <p:spPr>
          <a:xfrm>
            <a:off x="302273" y="1000585"/>
            <a:ext cx="7886700" cy="3263504"/>
          </a:xfrm>
        </p:spPr>
        <p:txBody>
          <a:bodyPr/>
          <a:lstStyle/>
          <a:p>
            <a:pPr marL="0" indent="0">
              <a:buNone/>
            </a:pPr>
            <a:r>
              <a:rPr lang="en-US" sz="2000" dirty="0"/>
              <a:t>The US Census protects data privacy via aggregation</a:t>
            </a:r>
          </a:p>
          <a:p>
            <a:pPr marL="0" indent="0">
              <a:buNone/>
            </a:pPr>
            <a:endParaRPr lang="en-US" dirty="0"/>
          </a:p>
        </p:txBody>
      </p:sp>
      <p:sp>
        <p:nvSpPr>
          <p:cNvPr id="4" name="TextBox 3">
            <a:extLst>
              <a:ext uri="{FF2B5EF4-FFF2-40B4-BE49-F238E27FC236}">
                <a16:creationId xmlns:a16="http://schemas.microsoft.com/office/drawing/2014/main" id="{A3DD7647-AAA7-F24A-9778-65A69A1303BE}"/>
              </a:ext>
            </a:extLst>
          </p:cNvPr>
          <p:cNvSpPr txBox="1"/>
          <p:nvPr/>
        </p:nvSpPr>
        <p:spPr>
          <a:xfrm>
            <a:off x="139510" y="4228474"/>
            <a:ext cx="8864980" cy="707886"/>
          </a:xfrm>
          <a:prstGeom prst="rect">
            <a:avLst/>
          </a:prstGeom>
          <a:noFill/>
        </p:spPr>
        <p:txBody>
          <a:bodyPr wrap="square" rtlCol="0">
            <a:spAutoFit/>
          </a:bodyPr>
          <a:lstStyle/>
          <a:p>
            <a:r>
              <a:rPr lang="en-US" sz="2000" i="1" dirty="0">
                <a:solidFill>
                  <a:srgbClr val="00B050"/>
                </a:solidFill>
              </a:rPr>
              <a:t>The Idea: Grouping participants makes it difficult to learn something specific to any individual</a:t>
            </a:r>
          </a:p>
        </p:txBody>
      </p:sp>
      <p:pic>
        <p:nvPicPr>
          <p:cNvPr id="6" name="Picture 5">
            <a:extLst>
              <a:ext uri="{FF2B5EF4-FFF2-40B4-BE49-F238E27FC236}">
                <a16:creationId xmlns:a16="http://schemas.microsoft.com/office/drawing/2014/main" id="{88CF5BBF-6884-CD42-9803-77239FDD69DF}"/>
              </a:ext>
            </a:extLst>
          </p:cNvPr>
          <p:cNvPicPr>
            <a:picLocks noChangeAspect="1"/>
          </p:cNvPicPr>
          <p:nvPr/>
        </p:nvPicPr>
        <p:blipFill>
          <a:blip r:embed="rId2"/>
          <a:stretch>
            <a:fillRect/>
          </a:stretch>
        </p:blipFill>
        <p:spPr>
          <a:xfrm>
            <a:off x="774502" y="1480824"/>
            <a:ext cx="5703199" cy="2585661"/>
          </a:xfrm>
          <a:prstGeom prst="rect">
            <a:avLst/>
          </a:prstGeom>
        </p:spPr>
      </p:pic>
      <p:sp>
        <p:nvSpPr>
          <p:cNvPr id="7" name="TextBox 6">
            <a:extLst>
              <a:ext uri="{FF2B5EF4-FFF2-40B4-BE49-F238E27FC236}">
                <a16:creationId xmlns:a16="http://schemas.microsoft.com/office/drawing/2014/main" id="{9A81405F-7CA2-BA48-869B-6F6DED9C938F}"/>
              </a:ext>
            </a:extLst>
          </p:cNvPr>
          <p:cNvSpPr txBox="1"/>
          <p:nvPr/>
        </p:nvSpPr>
        <p:spPr>
          <a:xfrm>
            <a:off x="6477701" y="1318835"/>
            <a:ext cx="2663916" cy="584775"/>
          </a:xfrm>
          <a:prstGeom prst="rect">
            <a:avLst/>
          </a:prstGeom>
          <a:noFill/>
        </p:spPr>
        <p:txBody>
          <a:bodyPr wrap="square" rtlCol="0">
            <a:spAutoFit/>
          </a:bodyPr>
          <a:lstStyle/>
          <a:p>
            <a:r>
              <a:rPr lang="en-US" sz="1600" i="1" dirty="0">
                <a:solidFill>
                  <a:srgbClr val="0070C0"/>
                </a:solidFill>
              </a:rPr>
              <a:t>*And as of 2020, by DP!...</a:t>
            </a:r>
          </a:p>
          <a:p>
            <a:r>
              <a:rPr lang="en-US" sz="1600" i="1" dirty="0">
                <a:solidFill>
                  <a:srgbClr val="0070C0"/>
                </a:solidFill>
              </a:rPr>
              <a:t>	       more later…</a:t>
            </a:r>
          </a:p>
        </p:txBody>
      </p:sp>
      <p:sp>
        <p:nvSpPr>
          <p:cNvPr id="8" name="Title 1">
            <a:extLst>
              <a:ext uri="{FF2B5EF4-FFF2-40B4-BE49-F238E27FC236}">
                <a16:creationId xmlns:a16="http://schemas.microsoft.com/office/drawing/2014/main" id="{7801C24B-F453-E746-B7A7-654B3E64F368}"/>
              </a:ext>
            </a:extLst>
          </p:cNvPr>
          <p:cNvSpPr>
            <a:spLocks noGrp="1"/>
          </p:cNvSpPr>
          <p:nvPr>
            <p:ph type="title"/>
          </p:nvPr>
        </p:nvSpPr>
        <p:spPr>
          <a:xfrm>
            <a:off x="302273" y="92412"/>
            <a:ext cx="8520600" cy="343726"/>
          </a:xfrm>
        </p:spPr>
        <p:txBody>
          <a:bodyPr/>
          <a:lstStyle/>
          <a:p>
            <a:r>
              <a:rPr lang="en-US" dirty="0"/>
              <a:t>Example – census data.. Poke around yourself</a:t>
            </a:r>
          </a:p>
        </p:txBody>
      </p:sp>
      <p:sp>
        <p:nvSpPr>
          <p:cNvPr id="9" name="Rectangle 8">
            <a:extLst>
              <a:ext uri="{FF2B5EF4-FFF2-40B4-BE49-F238E27FC236}">
                <a16:creationId xmlns:a16="http://schemas.microsoft.com/office/drawing/2014/main" id="{F60ADB0B-D44C-A14B-84FF-9F6D9BDFFE65}"/>
              </a:ext>
            </a:extLst>
          </p:cNvPr>
          <p:cNvSpPr/>
          <p:nvPr/>
        </p:nvSpPr>
        <p:spPr>
          <a:xfrm>
            <a:off x="2900871" y="640358"/>
            <a:ext cx="2901756" cy="307777"/>
          </a:xfrm>
          <a:prstGeom prst="rect">
            <a:avLst/>
          </a:prstGeom>
        </p:spPr>
        <p:txBody>
          <a:bodyPr wrap="none">
            <a:spAutoFit/>
          </a:bodyPr>
          <a:lstStyle/>
          <a:p>
            <a:r>
              <a:rPr lang="en-US" dirty="0">
                <a:hlinkClick r:id="rId3"/>
              </a:rPr>
              <a:t>https://www.census.gov/data.html</a:t>
            </a:r>
            <a:r>
              <a:rPr lang="en-US" dirty="0"/>
              <a:t> </a:t>
            </a:r>
          </a:p>
        </p:txBody>
      </p:sp>
    </p:spTree>
    <p:extLst>
      <p:ext uri="{BB962C8B-B14F-4D97-AF65-F5344CB8AC3E}">
        <p14:creationId xmlns:p14="http://schemas.microsoft.com/office/powerpoint/2010/main" val="165162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11499-3819-094E-9223-A71D81D70EEA}"/>
              </a:ext>
            </a:extLst>
          </p:cNvPr>
          <p:cNvSpPr>
            <a:spLocks noGrp="1"/>
          </p:cNvSpPr>
          <p:nvPr>
            <p:ph type="title"/>
          </p:nvPr>
        </p:nvSpPr>
        <p:spPr>
          <a:xfrm>
            <a:off x="311700" y="255781"/>
            <a:ext cx="8520600" cy="572700"/>
          </a:xfrm>
        </p:spPr>
        <p:txBody>
          <a:bodyPr/>
          <a:lstStyle/>
          <a:p>
            <a:r>
              <a:rPr lang="en-US" dirty="0"/>
              <a:t>Example: </a:t>
            </a:r>
            <a:r>
              <a:rPr lang="en-US" dirty="0">
                <a:solidFill>
                  <a:srgbClr val="FF0000"/>
                </a:solidFill>
              </a:rPr>
              <a:t>violating privacy </a:t>
            </a:r>
            <a:r>
              <a:rPr lang="en-US" dirty="0"/>
              <a:t>over aggregation</a:t>
            </a:r>
          </a:p>
        </p:txBody>
      </p:sp>
      <p:sp>
        <p:nvSpPr>
          <p:cNvPr id="3" name="Content Placeholder 2">
            <a:extLst>
              <a:ext uri="{FF2B5EF4-FFF2-40B4-BE49-F238E27FC236}">
                <a16:creationId xmlns:a16="http://schemas.microsoft.com/office/drawing/2014/main" id="{CF165BFE-1411-C84E-945A-96CE6CF6C6ED}"/>
              </a:ext>
            </a:extLst>
          </p:cNvPr>
          <p:cNvSpPr>
            <a:spLocks noGrp="1"/>
          </p:cNvSpPr>
          <p:nvPr>
            <p:ph idx="1"/>
          </p:nvPr>
        </p:nvSpPr>
        <p:spPr/>
        <p:txBody>
          <a:bodyPr/>
          <a:lstStyle/>
          <a:p>
            <a:r>
              <a:rPr lang="en-US" dirty="0"/>
              <a:t>A company releases the average salary of its employees each year:</a:t>
            </a:r>
          </a:p>
          <a:p>
            <a:pPr marL="0" indent="0">
              <a:buNone/>
            </a:pPr>
            <a:endParaRPr lang="en-US" dirty="0"/>
          </a:p>
        </p:txBody>
      </p:sp>
      <p:graphicFrame>
        <p:nvGraphicFramePr>
          <p:cNvPr id="4" name="Table 3">
            <a:extLst>
              <a:ext uri="{FF2B5EF4-FFF2-40B4-BE49-F238E27FC236}">
                <a16:creationId xmlns:a16="http://schemas.microsoft.com/office/drawing/2014/main" id="{59D43E4D-7CE1-494E-A005-79CD153CC620}"/>
              </a:ext>
            </a:extLst>
          </p:cNvPr>
          <p:cNvGraphicFramePr>
            <a:graphicFrameLocks noGrp="1"/>
          </p:cNvGraphicFramePr>
          <p:nvPr>
            <p:extLst>
              <p:ext uri="{D42A27DB-BD31-4B8C-83A1-F6EECF244321}">
                <p14:modId xmlns:p14="http://schemas.microsoft.com/office/powerpoint/2010/main" val="3777436902"/>
              </p:ext>
            </p:extLst>
          </p:nvPr>
        </p:nvGraphicFramePr>
        <p:xfrm>
          <a:off x="546966" y="1727601"/>
          <a:ext cx="5675704" cy="1222823"/>
        </p:xfrm>
        <a:graphic>
          <a:graphicData uri="http://schemas.openxmlformats.org/drawingml/2006/table">
            <a:tbl>
              <a:tblPr firstRow="1" bandRow="1">
                <a:tableStyleId>{5C22544A-7EE6-4342-B048-85BDC9FD1C3A}</a:tableStyleId>
              </a:tblPr>
              <a:tblGrid>
                <a:gridCol w="2837852">
                  <a:extLst>
                    <a:ext uri="{9D8B030D-6E8A-4147-A177-3AD203B41FA5}">
                      <a16:colId xmlns:a16="http://schemas.microsoft.com/office/drawing/2014/main" val="13075493"/>
                    </a:ext>
                  </a:extLst>
                </a:gridCol>
                <a:gridCol w="2837852">
                  <a:extLst>
                    <a:ext uri="{9D8B030D-6E8A-4147-A177-3AD203B41FA5}">
                      <a16:colId xmlns:a16="http://schemas.microsoft.com/office/drawing/2014/main" val="3471727708"/>
                    </a:ext>
                  </a:extLst>
                </a:gridCol>
              </a:tblGrid>
              <a:tr h="445583">
                <a:tc>
                  <a:txBody>
                    <a:bodyPr/>
                    <a:lstStyle/>
                    <a:p>
                      <a:r>
                        <a:rPr lang="en-US" sz="2100" dirty="0"/>
                        <a:t>YEAR</a:t>
                      </a:r>
                    </a:p>
                  </a:txBody>
                  <a:tcPr marL="68580" marR="68580" marT="34290" marB="34290"/>
                </a:tc>
                <a:tc>
                  <a:txBody>
                    <a:bodyPr/>
                    <a:lstStyle/>
                    <a:p>
                      <a:r>
                        <a:rPr lang="en-US" sz="2100" dirty="0"/>
                        <a:t>AVERAGE SALARY</a:t>
                      </a:r>
                    </a:p>
                  </a:txBody>
                  <a:tcPr marL="68580" marR="68580" marT="34290" marB="34290"/>
                </a:tc>
                <a:extLst>
                  <a:ext uri="{0D108BD9-81ED-4DB2-BD59-A6C34878D82A}">
                    <a16:rowId xmlns:a16="http://schemas.microsoft.com/office/drawing/2014/main" val="1238762549"/>
                  </a:ext>
                </a:extLst>
              </a:tr>
              <a:tr h="347478">
                <a:tc>
                  <a:txBody>
                    <a:bodyPr/>
                    <a:lstStyle/>
                    <a:p>
                      <a:r>
                        <a:rPr lang="en-US" sz="2100" dirty="0"/>
                        <a:t>2018</a:t>
                      </a:r>
                    </a:p>
                  </a:txBody>
                  <a:tcPr marL="68580" marR="68580" marT="34290" marB="34290"/>
                </a:tc>
                <a:tc>
                  <a:txBody>
                    <a:bodyPr/>
                    <a:lstStyle/>
                    <a:p>
                      <a:r>
                        <a:rPr lang="en-US" sz="2100" dirty="0"/>
                        <a:t>$73,568</a:t>
                      </a:r>
                    </a:p>
                  </a:txBody>
                  <a:tcPr marL="68580" marR="68580" marT="34290" marB="34290"/>
                </a:tc>
                <a:extLst>
                  <a:ext uri="{0D108BD9-81ED-4DB2-BD59-A6C34878D82A}">
                    <a16:rowId xmlns:a16="http://schemas.microsoft.com/office/drawing/2014/main" val="232517371"/>
                  </a:ext>
                </a:extLst>
              </a:tr>
              <a:tr h="347478">
                <a:tc>
                  <a:txBody>
                    <a:bodyPr/>
                    <a:lstStyle/>
                    <a:p>
                      <a:r>
                        <a:rPr lang="en-US" sz="2100" dirty="0"/>
                        <a:t>2019</a:t>
                      </a:r>
                    </a:p>
                  </a:txBody>
                  <a:tcPr marL="68580" marR="68580" marT="34290" marB="34290"/>
                </a:tc>
                <a:tc>
                  <a:txBody>
                    <a:bodyPr/>
                    <a:lstStyle/>
                    <a:p>
                      <a:r>
                        <a:rPr lang="en-US" sz="2100" dirty="0"/>
                        <a:t>$74,872</a:t>
                      </a:r>
                    </a:p>
                  </a:txBody>
                  <a:tcPr marL="68580" marR="68580" marT="34290" marB="34290"/>
                </a:tc>
                <a:extLst>
                  <a:ext uri="{0D108BD9-81ED-4DB2-BD59-A6C34878D82A}">
                    <a16:rowId xmlns:a16="http://schemas.microsoft.com/office/drawing/2014/main" val="3819967783"/>
                  </a:ext>
                </a:extLst>
              </a:tr>
            </a:tbl>
          </a:graphicData>
        </a:graphic>
      </p:graphicFrame>
      <p:sp>
        <p:nvSpPr>
          <p:cNvPr id="5" name="TextBox 4">
            <a:extLst>
              <a:ext uri="{FF2B5EF4-FFF2-40B4-BE49-F238E27FC236}">
                <a16:creationId xmlns:a16="http://schemas.microsoft.com/office/drawing/2014/main" id="{CE1961E7-00B3-7F4F-9102-CD2CADE8D3DE}"/>
              </a:ext>
            </a:extLst>
          </p:cNvPr>
          <p:cNvSpPr txBox="1"/>
          <p:nvPr/>
        </p:nvSpPr>
        <p:spPr>
          <a:xfrm>
            <a:off x="606344" y="3380186"/>
            <a:ext cx="6991660" cy="1631216"/>
          </a:xfrm>
          <a:prstGeom prst="rect">
            <a:avLst/>
          </a:prstGeom>
          <a:noFill/>
        </p:spPr>
        <p:txBody>
          <a:bodyPr wrap="square" rtlCol="0">
            <a:spAutoFit/>
          </a:bodyPr>
          <a:lstStyle/>
          <a:p>
            <a:r>
              <a:rPr lang="en-US" sz="2000" dirty="0">
                <a:solidFill>
                  <a:srgbClr val="00B050"/>
                </a:solidFill>
              </a:rPr>
              <a:t>Auxiliary information:</a:t>
            </a:r>
          </a:p>
          <a:p>
            <a:pPr marL="214313" indent="-214313">
              <a:buFont typeface="Wingdings" pitchFamily="2" charset="2"/>
              <a:buChar char="Ø"/>
            </a:pPr>
            <a:r>
              <a:rPr lang="en-US" sz="2000" dirty="0"/>
              <a:t>58 employees in 2018</a:t>
            </a:r>
          </a:p>
          <a:p>
            <a:pPr marL="214313" indent="-214313">
              <a:buFont typeface="Wingdings" pitchFamily="2" charset="2"/>
              <a:buChar char="Ø"/>
            </a:pPr>
            <a:r>
              <a:rPr lang="en-US" sz="2000" dirty="0"/>
              <a:t>59 employees in 2019</a:t>
            </a:r>
          </a:p>
          <a:p>
            <a:pPr marL="214313" indent="-214313">
              <a:buFont typeface="Wingdings" pitchFamily="2" charset="2"/>
              <a:buChar char="Ø"/>
            </a:pPr>
            <a:r>
              <a:rPr lang="en-US" sz="2000" dirty="0"/>
              <a:t>Your friend Bob was hired between the two releases</a:t>
            </a:r>
          </a:p>
          <a:p>
            <a:endParaRPr lang="en-US" sz="2000" dirty="0"/>
          </a:p>
        </p:txBody>
      </p:sp>
      <p:sp>
        <p:nvSpPr>
          <p:cNvPr id="6" name="TextBox 5">
            <a:extLst>
              <a:ext uri="{FF2B5EF4-FFF2-40B4-BE49-F238E27FC236}">
                <a16:creationId xmlns:a16="http://schemas.microsoft.com/office/drawing/2014/main" id="{61636F56-3CB8-184F-841F-227854689DB6}"/>
              </a:ext>
            </a:extLst>
          </p:cNvPr>
          <p:cNvSpPr txBox="1"/>
          <p:nvPr/>
        </p:nvSpPr>
        <p:spPr>
          <a:xfrm>
            <a:off x="6518538" y="3380186"/>
            <a:ext cx="2608406" cy="830997"/>
          </a:xfrm>
          <a:prstGeom prst="rect">
            <a:avLst/>
          </a:prstGeom>
          <a:noFill/>
        </p:spPr>
        <p:txBody>
          <a:bodyPr wrap="none" rtlCol="0">
            <a:spAutoFit/>
          </a:bodyPr>
          <a:lstStyle/>
          <a:p>
            <a:r>
              <a:rPr lang="en-US" sz="2400" dirty="0">
                <a:solidFill>
                  <a:srgbClr val="FF0000"/>
                </a:solidFill>
                <a:sym typeface="Wingdings" pitchFamily="2" charset="2"/>
              </a:rPr>
              <a:t></a:t>
            </a:r>
            <a:r>
              <a:rPr lang="en-US" sz="2400" dirty="0">
                <a:solidFill>
                  <a:srgbClr val="FF0000"/>
                </a:solidFill>
              </a:rPr>
              <a:t>Bob’s Salary… </a:t>
            </a:r>
          </a:p>
          <a:p>
            <a:r>
              <a:rPr lang="en-US" sz="2400" dirty="0">
                <a:solidFill>
                  <a:srgbClr val="FF0000"/>
                </a:solidFill>
              </a:rPr>
              <a:t> $150,504</a:t>
            </a:r>
          </a:p>
        </p:txBody>
      </p:sp>
      <p:pic>
        <p:nvPicPr>
          <p:cNvPr id="7" name="Content Placeholder 4">
            <a:extLst>
              <a:ext uri="{FF2B5EF4-FFF2-40B4-BE49-F238E27FC236}">
                <a16:creationId xmlns:a16="http://schemas.microsoft.com/office/drawing/2014/main" id="{14335D0C-60E7-A546-AAFA-C6EDB542D130}"/>
              </a:ext>
            </a:extLst>
          </p:cNvPr>
          <p:cNvPicPr>
            <a:picLocks noChangeAspect="1"/>
          </p:cNvPicPr>
          <p:nvPr/>
        </p:nvPicPr>
        <p:blipFill>
          <a:blip r:embed="rId2"/>
          <a:stretch>
            <a:fillRect/>
          </a:stretch>
        </p:blipFill>
        <p:spPr>
          <a:xfrm>
            <a:off x="5802958" y="2705165"/>
            <a:ext cx="3264608" cy="634658"/>
          </a:xfrm>
          <a:prstGeom prst="rect">
            <a:avLst/>
          </a:prstGeom>
          <a:noFill/>
          <a:ln>
            <a:noFill/>
          </a:ln>
        </p:spPr>
      </p:pic>
    </p:spTree>
    <p:extLst>
      <p:ext uri="{BB962C8B-B14F-4D97-AF65-F5344CB8AC3E}">
        <p14:creationId xmlns:p14="http://schemas.microsoft.com/office/powerpoint/2010/main" val="17657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8E017C-E9A1-594E-9F47-34C8F2B33A31}"/>
              </a:ext>
            </a:extLst>
          </p:cNvPr>
          <p:cNvSpPr>
            <a:spLocks noGrp="1"/>
          </p:cNvSpPr>
          <p:nvPr>
            <p:ph type="title"/>
          </p:nvPr>
        </p:nvSpPr>
        <p:spPr/>
        <p:txBody>
          <a:bodyPr/>
          <a:lstStyle/>
          <a:p>
            <a:r>
              <a:rPr lang="en-US" dirty="0"/>
              <a:t>Statistical Disclosure Control</a:t>
            </a:r>
          </a:p>
        </p:txBody>
      </p:sp>
      <p:sp>
        <p:nvSpPr>
          <p:cNvPr id="5" name="Content Placeholder 4">
            <a:extLst>
              <a:ext uri="{FF2B5EF4-FFF2-40B4-BE49-F238E27FC236}">
                <a16:creationId xmlns:a16="http://schemas.microsoft.com/office/drawing/2014/main" id="{AD5660AB-C49F-F543-BA82-9E3F6E84A5C4}"/>
              </a:ext>
            </a:extLst>
          </p:cNvPr>
          <p:cNvSpPr>
            <a:spLocks noGrp="1"/>
          </p:cNvSpPr>
          <p:nvPr>
            <p:ph idx="1"/>
          </p:nvPr>
        </p:nvSpPr>
        <p:spPr>
          <a:xfrm>
            <a:off x="311700" y="1152475"/>
            <a:ext cx="8520600" cy="3197852"/>
          </a:xfrm>
        </p:spPr>
        <p:txBody>
          <a:bodyPr/>
          <a:lstStyle/>
          <a:p>
            <a:r>
              <a:rPr lang="en-US" dirty="0">
                <a:solidFill>
                  <a:schemeClr val="tx1"/>
                </a:solidFill>
              </a:rPr>
              <a:t>Statistical disclosure control takes a systematic approach to de-identification in order to minimize the risk of re-identification.</a:t>
            </a:r>
          </a:p>
          <a:p>
            <a:pPr marL="114300" indent="0">
              <a:buNone/>
            </a:pPr>
            <a:endParaRPr lang="en-US" dirty="0">
              <a:solidFill>
                <a:schemeClr val="tx1"/>
              </a:solidFill>
            </a:endParaRPr>
          </a:p>
          <a:p>
            <a:r>
              <a:rPr lang="en-US" dirty="0">
                <a:solidFill>
                  <a:schemeClr val="tx1"/>
                </a:solidFill>
              </a:rPr>
              <a:t>Consider: </a:t>
            </a:r>
          </a:p>
          <a:p>
            <a:pPr lvl="1"/>
            <a:r>
              <a:rPr lang="en-US" sz="1600" b="1" dirty="0">
                <a:solidFill>
                  <a:schemeClr val="tx1"/>
                </a:solidFill>
              </a:rPr>
              <a:t>Likelihood</a:t>
            </a:r>
            <a:r>
              <a:rPr lang="en-US" sz="1600" dirty="0">
                <a:solidFill>
                  <a:schemeClr val="tx1"/>
                </a:solidFill>
              </a:rPr>
              <a:t> of an attempt at disclosure Impact of disclosure</a:t>
            </a:r>
          </a:p>
          <a:p>
            <a:pPr lvl="1"/>
            <a:r>
              <a:rPr lang="en-US" sz="1600" dirty="0">
                <a:solidFill>
                  <a:schemeClr val="tx1"/>
                </a:solidFill>
              </a:rPr>
              <a:t> </a:t>
            </a:r>
            <a:r>
              <a:rPr lang="en-US" sz="1600" b="1" dirty="0">
                <a:solidFill>
                  <a:schemeClr val="tx1"/>
                </a:solidFill>
              </a:rPr>
              <a:t>Auxiliary data </a:t>
            </a:r>
            <a:r>
              <a:rPr lang="en-US" sz="1600" dirty="0">
                <a:solidFill>
                  <a:schemeClr val="tx1"/>
                </a:solidFill>
              </a:rPr>
              <a:t>available to attackers </a:t>
            </a:r>
          </a:p>
          <a:p>
            <a:pPr lvl="1"/>
            <a:r>
              <a:rPr lang="en-US" sz="1600" dirty="0">
                <a:solidFill>
                  <a:schemeClr val="tx1"/>
                </a:solidFill>
              </a:rPr>
              <a:t>Cell values and table design, e.g., counts of 1 or 0 represent high risk </a:t>
            </a:r>
          </a:p>
          <a:p>
            <a:pPr marL="0" indent="0">
              <a:buNone/>
            </a:pPr>
            <a:endParaRPr lang="en-US" dirty="0"/>
          </a:p>
          <a:p>
            <a:pPr marL="0" indent="0">
              <a:buNone/>
            </a:pPr>
            <a:r>
              <a:rPr lang="en-US" dirty="0">
                <a:solidFill>
                  <a:srgbClr val="C00000"/>
                </a:solidFill>
              </a:rPr>
              <a:t>Represents a subjective judgment about risk—no formal guarantee</a:t>
            </a:r>
          </a:p>
        </p:txBody>
      </p:sp>
    </p:spTree>
    <p:extLst>
      <p:ext uri="{BB962C8B-B14F-4D97-AF65-F5344CB8AC3E}">
        <p14:creationId xmlns:p14="http://schemas.microsoft.com/office/powerpoint/2010/main" val="2448571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E3C2-A5D6-E847-AFFE-5774247686CB}"/>
              </a:ext>
            </a:extLst>
          </p:cNvPr>
          <p:cNvSpPr>
            <a:spLocks noGrp="1"/>
          </p:cNvSpPr>
          <p:nvPr>
            <p:ph type="title"/>
          </p:nvPr>
        </p:nvSpPr>
        <p:spPr>
          <a:xfrm>
            <a:off x="247045" y="211466"/>
            <a:ext cx="8520600" cy="572700"/>
          </a:xfrm>
        </p:spPr>
        <p:txBody>
          <a:bodyPr/>
          <a:lstStyle/>
          <a:p>
            <a:r>
              <a:rPr lang="en-US" dirty="0"/>
              <a:t>Statistical Data Disclosure</a:t>
            </a:r>
          </a:p>
        </p:txBody>
      </p:sp>
      <p:pic>
        <p:nvPicPr>
          <p:cNvPr id="5" name="Content Placeholder 4">
            <a:extLst>
              <a:ext uri="{FF2B5EF4-FFF2-40B4-BE49-F238E27FC236}">
                <a16:creationId xmlns:a16="http://schemas.microsoft.com/office/drawing/2014/main" id="{D2ECA4E3-A415-6D48-B1E5-78B257D74902}"/>
              </a:ext>
            </a:extLst>
          </p:cNvPr>
          <p:cNvPicPr>
            <a:picLocks noGrp="1" noChangeAspect="1"/>
          </p:cNvPicPr>
          <p:nvPr>
            <p:ph idx="1"/>
          </p:nvPr>
        </p:nvPicPr>
        <p:blipFill>
          <a:blip r:embed="rId2"/>
          <a:stretch>
            <a:fillRect/>
          </a:stretch>
        </p:blipFill>
        <p:spPr>
          <a:xfrm>
            <a:off x="1665558" y="784166"/>
            <a:ext cx="5982152" cy="4359334"/>
          </a:xfrm>
        </p:spPr>
      </p:pic>
    </p:spTree>
    <p:extLst>
      <p:ext uri="{BB962C8B-B14F-4D97-AF65-F5344CB8AC3E}">
        <p14:creationId xmlns:p14="http://schemas.microsoft.com/office/powerpoint/2010/main" val="2102274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1DC6F0-F913-3A42-BE57-F4C955D50563}"/>
              </a:ext>
            </a:extLst>
          </p:cNvPr>
          <p:cNvSpPr txBox="1"/>
          <p:nvPr/>
        </p:nvSpPr>
        <p:spPr>
          <a:xfrm>
            <a:off x="3036346" y="37607"/>
            <a:ext cx="2993127" cy="461665"/>
          </a:xfrm>
          <a:prstGeom prst="rect">
            <a:avLst/>
          </a:prstGeom>
          <a:noFill/>
        </p:spPr>
        <p:txBody>
          <a:bodyPr wrap="none" rtlCol="0">
            <a:spAutoFit/>
          </a:bodyPr>
          <a:lstStyle/>
          <a:p>
            <a:pPr algn="ctr"/>
            <a:r>
              <a:rPr lang="en-US" sz="2400" dirty="0"/>
              <a:t>Covid-19 case maps</a:t>
            </a:r>
          </a:p>
        </p:txBody>
      </p:sp>
      <p:sp>
        <p:nvSpPr>
          <p:cNvPr id="3" name="Rectangle 2">
            <a:extLst>
              <a:ext uri="{FF2B5EF4-FFF2-40B4-BE49-F238E27FC236}">
                <a16:creationId xmlns:a16="http://schemas.microsoft.com/office/drawing/2014/main" id="{A89E3FFF-7D0A-FA48-998D-709FF18795DA}"/>
              </a:ext>
            </a:extLst>
          </p:cNvPr>
          <p:cNvSpPr/>
          <p:nvPr/>
        </p:nvSpPr>
        <p:spPr>
          <a:xfrm>
            <a:off x="1445821" y="4779780"/>
            <a:ext cx="6252358" cy="307777"/>
          </a:xfrm>
          <a:prstGeom prst="rect">
            <a:avLst/>
          </a:prstGeom>
        </p:spPr>
        <p:txBody>
          <a:bodyPr wrap="square">
            <a:spAutoFit/>
          </a:bodyPr>
          <a:lstStyle/>
          <a:p>
            <a:r>
              <a:rPr lang="en-US" dirty="0">
                <a:hlinkClick r:id="rId2"/>
              </a:rPr>
              <a:t>https://www.health.pa.gov/topics/disease/coronavirus/Pages/Cases.aspx</a:t>
            </a:r>
            <a:r>
              <a:rPr lang="en-US" dirty="0"/>
              <a:t> </a:t>
            </a:r>
          </a:p>
        </p:txBody>
      </p:sp>
      <p:pic>
        <p:nvPicPr>
          <p:cNvPr id="4" name="Picture 3">
            <a:extLst>
              <a:ext uri="{FF2B5EF4-FFF2-40B4-BE49-F238E27FC236}">
                <a16:creationId xmlns:a16="http://schemas.microsoft.com/office/drawing/2014/main" id="{2DBFF5CE-CDA6-4048-87AB-FF54090A4A1E}"/>
              </a:ext>
            </a:extLst>
          </p:cNvPr>
          <p:cNvPicPr>
            <a:picLocks noChangeAspect="1"/>
          </p:cNvPicPr>
          <p:nvPr/>
        </p:nvPicPr>
        <p:blipFill>
          <a:blip r:embed="rId3"/>
          <a:stretch>
            <a:fillRect/>
          </a:stretch>
        </p:blipFill>
        <p:spPr>
          <a:xfrm>
            <a:off x="1445820" y="638752"/>
            <a:ext cx="6174181" cy="4063103"/>
          </a:xfrm>
          <a:prstGeom prst="rect">
            <a:avLst/>
          </a:prstGeom>
        </p:spPr>
      </p:pic>
    </p:spTree>
    <p:extLst>
      <p:ext uri="{BB962C8B-B14F-4D97-AF65-F5344CB8AC3E}">
        <p14:creationId xmlns:p14="http://schemas.microsoft.com/office/powerpoint/2010/main" val="229405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AB4BD-1F91-D84D-AF5B-7845BAA1E515}"/>
              </a:ext>
            </a:extLst>
          </p:cNvPr>
          <p:cNvSpPr txBox="1"/>
          <p:nvPr/>
        </p:nvSpPr>
        <p:spPr>
          <a:xfrm>
            <a:off x="1999019" y="1712646"/>
            <a:ext cx="5145961" cy="954107"/>
          </a:xfrm>
          <a:prstGeom prst="rect">
            <a:avLst/>
          </a:prstGeom>
          <a:noFill/>
        </p:spPr>
        <p:txBody>
          <a:bodyPr wrap="none" rtlCol="0">
            <a:spAutoFit/>
          </a:bodyPr>
          <a:lstStyle/>
          <a:p>
            <a:endParaRPr lang="en-US" sz="2800" dirty="0"/>
          </a:p>
          <a:p>
            <a:pPr algn="ctr"/>
            <a:r>
              <a:rPr lang="en-US" sz="2800" dirty="0"/>
              <a:t>Anonymizing individual records</a:t>
            </a:r>
          </a:p>
        </p:txBody>
      </p:sp>
    </p:spTree>
    <p:extLst>
      <p:ext uri="{BB962C8B-B14F-4D97-AF65-F5344CB8AC3E}">
        <p14:creationId xmlns:p14="http://schemas.microsoft.com/office/powerpoint/2010/main" val="3654692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9CA1E83-DF60-C74F-B5C5-6A581A5B55F3}"/>
              </a:ext>
            </a:extLst>
          </p:cNvPr>
          <p:cNvSpPr>
            <a:spLocks noGrp="1"/>
          </p:cNvSpPr>
          <p:nvPr>
            <p:ph idx="1"/>
          </p:nvPr>
        </p:nvSpPr>
        <p:spPr>
          <a:xfrm>
            <a:off x="114300" y="921566"/>
            <a:ext cx="8718000" cy="3416400"/>
          </a:xfrm>
        </p:spPr>
        <p:txBody>
          <a:bodyPr/>
          <a:lstStyle/>
          <a:p>
            <a:pPr marL="596900" lvl="1" indent="0">
              <a:buNone/>
            </a:pPr>
            <a:r>
              <a:rPr lang="en-US" sz="2100" dirty="0">
                <a:solidFill>
                  <a:schemeClr val="tx1"/>
                </a:solidFill>
              </a:rPr>
              <a:t>Goal: a process which is irreversible and prevents the re-association of a person with a data sample </a:t>
            </a:r>
          </a:p>
        </p:txBody>
      </p:sp>
      <p:sp>
        <p:nvSpPr>
          <p:cNvPr id="4" name="TextBox 3">
            <a:extLst>
              <a:ext uri="{FF2B5EF4-FFF2-40B4-BE49-F238E27FC236}">
                <a16:creationId xmlns:a16="http://schemas.microsoft.com/office/drawing/2014/main" id="{0D6DA9CF-96A9-9845-B49E-6C6665B4964A}"/>
              </a:ext>
            </a:extLst>
          </p:cNvPr>
          <p:cNvSpPr txBox="1"/>
          <p:nvPr/>
        </p:nvSpPr>
        <p:spPr>
          <a:xfrm>
            <a:off x="4572000" y="1926872"/>
            <a:ext cx="2918691" cy="369332"/>
          </a:xfrm>
          <a:prstGeom prst="rect">
            <a:avLst/>
          </a:prstGeom>
          <a:noFill/>
        </p:spPr>
        <p:txBody>
          <a:bodyPr wrap="square" rtlCol="0">
            <a:spAutoFit/>
          </a:bodyPr>
          <a:lstStyle/>
          <a:p>
            <a:r>
              <a:rPr lang="en-US" sz="1800" i="1" dirty="0">
                <a:solidFill>
                  <a:srgbClr val="FF0000"/>
                </a:solidFill>
              </a:rPr>
              <a:t>*impossible to guarantee..</a:t>
            </a:r>
          </a:p>
        </p:txBody>
      </p:sp>
    </p:spTree>
    <p:extLst>
      <p:ext uri="{BB962C8B-B14F-4D97-AF65-F5344CB8AC3E}">
        <p14:creationId xmlns:p14="http://schemas.microsoft.com/office/powerpoint/2010/main" val="113828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00"/>
          <p:cNvSpPr txBox="1">
            <a:spLocks noGrp="1"/>
          </p:cNvSpPr>
          <p:nvPr>
            <p:ph type="title"/>
          </p:nvPr>
        </p:nvSpPr>
        <p:spPr>
          <a:xfrm>
            <a:off x="311700" y="22860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Class Outline</a:t>
            </a:r>
            <a:endParaRPr dirty="0">
              <a:solidFill>
                <a:schemeClr val="tx1"/>
              </a:solidFill>
            </a:endParaRPr>
          </a:p>
        </p:txBody>
      </p:sp>
      <p:sp>
        <p:nvSpPr>
          <p:cNvPr id="628" name="Google Shape;628;p100"/>
          <p:cNvSpPr txBox="1">
            <a:spLocks noGrp="1"/>
          </p:cNvSpPr>
          <p:nvPr>
            <p:ph type="body" idx="1"/>
          </p:nvPr>
        </p:nvSpPr>
        <p:spPr>
          <a:xfrm>
            <a:off x="311700" y="801301"/>
            <a:ext cx="8520600" cy="3980561"/>
          </a:xfrm>
          <a:prstGeom prst="rect">
            <a:avLst/>
          </a:prstGeom>
        </p:spPr>
        <p:txBody>
          <a:bodyPr spcFirstLastPara="1" wrap="square" lIns="91425" tIns="91425" rIns="91425" bIns="91425" anchor="t" anchorCtr="0">
            <a:noAutofit/>
          </a:bodyPr>
          <a:lstStyle/>
          <a:p>
            <a:r>
              <a:rPr lang="en-US" sz="2400" dirty="0">
                <a:solidFill>
                  <a:schemeClr val="tx1"/>
                </a:solidFill>
              </a:rPr>
              <a:t>Anonymity vs privacy</a:t>
            </a:r>
            <a:endParaRPr lang="en" sz="2400" dirty="0">
              <a:solidFill>
                <a:schemeClr val="tx1"/>
              </a:solidFill>
            </a:endParaRPr>
          </a:p>
          <a:p>
            <a:r>
              <a:rPr lang="en-US" sz="2400" dirty="0">
                <a:solidFill>
                  <a:schemeClr val="tx1"/>
                </a:solidFill>
              </a:rPr>
              <a:t>Naïve anonymization </a:t>
            </a:r>
          </a:p>
          <a:p>
            <a:r>
              <a:rPr lang="en-US" sz="2400" dirty="0">
                <a:solidFill>
                  <a:schemeClr val="tx1"/>
                </a:solidFill>
              </a:rPr>
              <a:t>Attacks on naïve anonymization</a:t>
            </a:r>
          </a:p>
          <a:p>
            <a:pPr lvl="0"/>
            <a:r>
              <a:rPr lang="en-US" sz="2400" dirty="0">
                <a:solidFill>
                  <a:schemeClr val="tx1"/>
                </a:solidFill>
              </a:rPr>
              <a:t>Hands-on; coding</a:t>
            </a:r>
          </a:p>
          <a:p>
            <a:pPr lvl="0"/>
            <a:endParaRPr lang="en-US" sz="2400" dirty="0">
              <a:solidFill>
                <a:schemeClr val="tx1"/>
              </a:solidFill>
            </a:endParaRPr>
          </a:p>
          <a:p>
            <a:pPr marL="596900" lvl="1" indent="0" algn="l" rtl="0">
              <a:spcBef>
                <a:spcPts val="0"/>
              </a:spcBef>
              <a:spcAft>
                <a:spcPts val="0"/>
              </a:spcAft>
              <a:buSzPts val="1400"/>
              <a:buNone/>
            </a:pPr>
            <a:r>
              <a:rPr lang="en-US" sz="2400" dirty="0">
                <a:solidFill>
                  <a:schemeClr val="tx1"/>
                </a:solidFill>
              </a:rPr>
              <a:t>		 Break &amp; post to discussion (20 minutes)</a:t>
            </a:r>
          </a:p>
          <a:p>
            <a:pPr marL="914400" lvl="1" indent="-317500" algn="l" rtl="0">
              <a:spcBef>
                <a:spcPts val="0"/>
              </a:spcBef>
              <a:spcAft>
                <a:spcPts val="0"/>
              </a:spcAft>
              <a:buSzPts val="1400"/>
              <a:buChar char="○"/>
            </a:pPr>
            <a:endParaRPr sz="2400" dirty="0">
              <a:solidFill>
                <a:schemeClr val="tx1"/>
              </a:solidFill>
            </a:endParaRPr>
          </a:p>
          <a:p>
            <a:pPr marL="457200" lvl="0" indent="-342900" algn="l" rtl="0">
              <a:spcBef>
                <a:spcPts val="0"/>
              </a:spcBef>
              <a:spcAft>
                <a:spcPts val="0"/>
              </a:spcAft>
              <a:buSzPts val="1800"/>
              <a:buChar char="●"/>
            </a:pPr>
            <a:r>
              <a:rPr lang="en-US" sz="2400" dirty="0">
                <a:solidFill>
                  <a:schemeClr val="tx1"/>
                </a:solidFill>
              </a:rPr>
              <a:t>Presentation – Covid &amp; data privacy (30 minutes)</a:t>
            </a:r>
          </a:p>
          <a:p>
            <a:r>
              <a:rPr lang="en-US" sz="2400" dirty="0">
                <a:solidFill>
                  <a:schemeClr val="tx1"/>
                </a:solidFill>
              </a:rPr>
              <a:t>Introduce conceptual foundations of k-anonymity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n 4"/>
          <p:cNvSpPr/>
          <p:nvPr/>
        </p:nvSpPr>
        <p:spPr>
          <a:xfrm>
            <a:off x="3969828" y="3031491"/>
            <a:ext cx="1040432" cy="1215753"/>
          </a:xfrm>
          <a:prstGeom prst="can">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7200" y="0"/>
            <a:ext cx="8229600" cy="857250"/>
          </a:xfrm>
        </p:spPr>
        <p:txBody>
          <a:bodyPr/>
          <a:lstStyle/>
          <a:p>
            <a:r>
              <a:rPr lang="en-US" dirty="0"/>
              <a:t>DB </a:t>
            </a:r>
            <a:r>
              <a:rPr lang="en-US" dirty="0" err="1"/>
              <a:t>anonymization</a:t>
            </a:r>
            <a:r>
              <a:rPr lang="en-US" dirty="0"/>
              <a:t>: the model</a:t>
            </a:r>
          </a:p>
        </p:txBody>
      </p:sp>
      <p:sp>
        <p:nvSpPr>
          <p:cNvPr id="3" name="Content Placeholder 2"/>
          <p:cNvSpPr>
            <a:spLocks noGrp="1"/>
          </p:cNvSpPr>
          <p:nvPr>
            <p:ph idx="1"/>
          </p:nvPr>
        </p:nvSpPr>
        <p:spPr>
          <a:xfrm>
            <a:off x="84666" y="827316"/>
            <a:ext cx="8534402" cy="1785980"/>
          </a:xfrm>
        </p:spPr>
        <p:txBody>
          <a:bodyPr>
            <a:normAutofit/>
          </a:bodyPr>
          <a:lstStyle/>
          <a:p>
            <a:r>
              <a:rPr lang="en-US" dirty="0">
                <a:solidFill>
                  <a:schemeClr val="tx1"/>
                </a:solidFill>
              </a:rPr>
              <a:t>Q1: whose privacy? what does it mean that “privacy” is not violated? </a:t>
            </a:r>
          </a:p>
          <a:p>
            <a:r>
              <a:rPr lang="en-US" dirty="0">
                <a:solidFill>
                  <a:schemeClr val="tx1"/>
                </a:solidFill>
              </a:rPr>
              <a:t>Q2: who is trusted? what is the adversary model? adversary goal? </a:t>
            </a:r>
          </a:p>
          <a:p>
            <a:pPr>
              <a:buNone/>
            </a:pPr>
            <a:endParaRPr lang="en-US" dirty="0">
              <a:solidFill>
                <a:schemeClr val="tx1"/>
              </a:solidFill>
            </a:endParaRPr>
          </a:p>
          <a:p>
            <a:endParaRPr lang="en-US" dirty="0">
              <a:solidFill>
                <a:schemeClr val="tx1"/>
              </a:solidFill>
            </a:endParaRPr>
          </a:p>
        </p:txBody>
      </p:sp>
      <p:sp>
        <p:nvSpPr>
          <p:cNvPr id="4" name="Rounded Rectangle 3"/>
          <p:cNvSpPr/>
          <p:nvPr/>
        </p:nvSpPr>
        <p:spPr>
          <a:xfrm>
            <a:off x="3969828" y="3488371"/>
            <a:ext cx="1040432" cy="547100"/>
          </a:xfrm>
          <a:prstGeom prst="roundRect">
            <a:avLst/>
          </a:prstGeom>
          <a:solidFill>
            <a:schemeClr val="accent4">
              <a:lumMod val="75000"/>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DB holder</a:t>
            </a:r>
          </a:p>
        </p:txBody>
      </p:sp>
      <p:sp>
        <p:nvSpPr>
          <p:cNvPr id="8" name="Folded Corner 7"/>
          <p:cNvSpPr/>
          <p:nvPr/>
        </p:nvSpPr>
        <p:spPr>
          <a:xfrm>
            <a:off x="2444191" y="2389231"/>
            <a:ext cx="834571" cy="685801"/>
          </a:xfrm>
          <a:prstGeom prst="foldedCorner">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record </a:t>
            </a:r>
          </a:p>
          <a:p>
            <a:pPr algn="ctr"/>
            <a:r>
              <a:rPr lang="en-US" sz="1050" dirty="0">
                <a:solidFill>
                  <a:schemeClr val="tx1"/>
                </a:solidFill>
              </a:rPr>
              <a:t>Alice</a:t>
            </a:r>
          </a:p>
        </p:txBody>
      </p:sp>
      <p:sp>
        <p:nvSpPr>
          <p:cNvPr id="9" name="Folded Corner 8"/>
          <p:cNvSpPr/>
          <p:nvPr/>
        </p:nvSpPr>
        <p:spPr>
          <a:xfrm>
            <a:off x="2444192" y="3120573"/>
            <a:ext cx="834570" cy="685801"/>
          </a:xfrm>
          <a:prstGeom prst="foldedCorner">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record </a:t>
            </a:r>
          </a:p>
          <a:p>
            <a:pPr algn="ctr"/>
            <a:r>
              <a:rPr lang="en-US" sz="1050" dirty="0">
                <a:solidFill>
                  <a:schemeClr val="tx1"/>
                </a:solidFill>
              </a:rPr>
              <a:t>Bob</a:t>
            </a:r>
          </a:p>
        </p:txBody>
      </p:sp>
      <p:cxnSp>
        <p:nvCxnSpPr>
          <p:cNvPr id="12" name="Straight Connector 11"/>
          <p:cNvCxnSpPr/>
          <p:nvPr/>
        </p:nvCxnSpPr>
        <p:spPr>
          <a:xfrm rot="16200000" flipH="1">
            <a:off x="3261318" y="2395129"/>
            <a:ext cx="731342" cy="719546"/>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3267217" y="4172043"/>
            <a:ext cx="719547" cy="3800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7" name="Smiley Face 16"/>
          <p:cNvSpPr/>
          <p:nvPr/>
        </p:nvSpPr>
        <p:spPr>
          <a:xfrm>
            <a:off x="1557877" y="2489201"/>
            <a:ext cx="550333" cy="406400"/>
          </a:xfrm>
          <a:prstGeom prst="smileyFace">
            <a:avLst/>
          </a:prstGeom>
          <a:solidFill>
            <a:schemeClr val="accent5">
              <a:lumMod val="40000"/>
              <a:lumOff val="6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8" name="Smiley Face 17"/>
          <p:cNvSpPr/>
          <p:nvPr/>
        </p:nvSpPr>
        <p:spPr>
          <a:xfrm>
            <a:off x="1557877" y="3291521"/>
            <a:ext cx="550333" cy="406400"/>
          </a:xfrm>
          <a:prstGeom prst="smileyFace">
            <a:avLst/>
          </a:prstGeom>
          <a:solidFill>
            <a:schemeClr val="accent2">
              <a:lumMod val="40000"/>
              <a:lumOff val="6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9" name="Smiley Face 18"/>
          <p:cNvSpPr/>
          <p:nvPr/>
        </p:nvSpPr>
        <p:spPr>
          <a:xfrm>
            <a:off x="1557877" y="4044044"/>
            <a:ext cx="550333" cy="406400"/>
          </a:xfrm>
          <a:prstGeom prst="smileyFace">
            <a:avLst/>
          </a:prstGeom>
          <a:solidFill>
            <a:schemeClr val="bg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0" name="Folded Corner 19"/>
          <p:cNvSpPr/>
          <p:nvPr/>
        </p:nvSpPr>
        <p:spPr>
          <a:xfrm>
            <a:off x="368299" y="2389231"/>
            <a:ext cx="1109133" cy="685801"/>
          </a:xfrm>
          <a:prstGeom prst="foldedCorner">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background info</a:t>
            </a:r>
          </a:p>
          <a:p>
            <a:pPr algn="ctr"/>
            <a:r>
              <a:rPr lang="en-US" sz="1050" dirty="0">
                <a:solidFill>
                  <a:schemeClr val="tx1"/>
                </a:solidFill>
              </a:rPr>
              <a:t>Alice</a:t>
            </a:r>
          </a:p>
        </p:txBody>
      </p:sp>
      <p:sp>
        <p:nvSpPr>
          <p:cNvPr id="21" name="Folded Corner 20"/>
          <p:cNvSpPr/>
          <p:nvPr/>
        </p:nvSpPr>
        <p:spPr>
          <a:xfrm>
            <a:off x="368299" y="3120573"/>
            <a:ext cx="1109133" cy="685801"/>
          </a:xfrm>
          <a:prstGeom prst="foldedCorner">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background info</a:t>
            </a:r>
          </a:p>
          <a:p>
            <a:pPr algn="ctr"/>
            <a:r>
              <a:rPr lang="en-US" sz="1050" dirty="0">
                <a:solidFill>
                  <a:schemeClr val="tx1"/>
                </a:solidFill>
              </a:rPr>
              <a:t>Bob</a:t>
            </a:r>
          </a:p>
        </p:txBody>
      </p:sp>
      <p:sp>
        <p:nvSpPr>
          <p:cNvPr id="22" name="Folded Corner 21"/>
          <p:cNvSpPr/>
          <p:nvPr/>
        </p:nvSpPr>
        <p:spPr>
          <a:xfrm>
            <a:off x="368299" y="3866243"/>
            <a:ext cx="1109133" cy="685801"/>
          </a:xfrm>
          <a:prstGeom prst="foldedCorner">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background info</a:t>
            </a:r>
          </a:p>
          <a:p>
            <a:pPr algn="ctr"/>
            <a:r>
              <a:rPr lang="en-US" sz="1050" dirty="0">
                <a:solidFill>
                  <a:schemeClr val="tx1"/>
                </a:solidFill>
              </a:rPr>
              <a:t>…</a:t>
            </a:r>
          </a:p>
        </p:txBody>
      </p:sp>
      <p:sp>
        <p:nvSpPr>
          <p:cNvPr id="23" name="Can 22"/>
          <p:cNvSpPr/>
          <p:nvPr/>
        </p:nvSpPr>
        <p:spPr>
          <a:xfrm>
            <a:off x="300566" y="2658471"/>
            <a:ext cx="330200" cy="373020"/>
          </a:xfrm>
          <a:prstGeom prst="can">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4" name="Can 23"/>
          <p:cNvSpPr/>
          <p:nvPr/>
        </p:nvSpPr>
        <p:spPr>
          <a:xfrm>
            <a:off x="287865" y="3388901"/>
            <a:ext cx="330200" cy="373020"/>
          </a:xfrm>
          <a:prstGeom prst="can">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5" name="Can 24"/>
          <p:cNvSpPr/>
          <p:nvPr/>
        </p:nvSpPr>
        <p:spPr>
          <a:xfrm>
            <a:off x="287865" y="4146642"/>
            <a:ext cx="330200" cy="373020"/>
          </a:xfrm>
          <a:prstGeom prst="ca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6" name="Cube 25"/>
          <p:cNvSpPr/>
          <p:nvPr/>
        </p:nvSpPr>
        <p:spPr>
          <a:xfrm>
            <a:off x="5263688" y="3291523"/>
            <a:ext cx="1365250" cy="686527"/>
          </a:xfrm>
          <a:prstGeom prst="cube">
            <a:avLst>
              <a:gd name="adj" fmla="val 6927"/>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000000"/>
                </a:solidFill>
              </a:rPr>
              <a:t>anonymization</a:t>
            </a:r>
            <a:r>
              <a:rPr lang="en-US" sz="1050" dirty="0">
                <a:solidFill>
                  <a:srgbClr val="000000"/>
                </a:solidFill>
              </a:rPr>
              <a:t> algorithm</a:t>
            </a:r>
          </a:p>
        </p:txBody>
      </p:sp>
      <p:sp>
        <p:nvSpPr>
          <p:cNvPr id="28" name="Can 27"/>
          <p:cNvSpPr/>
          <p:nvPr/>
        </p:nvSpPr>
        <p:spPr>
          <a:xfrm>
            <a:off x="6936623" y="3170476"/>
            <a:ext cx="1219001" cy="1057274"/>
          </a:xfrm>
          <a:prstGeom prst="can">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sp>
      <p:sp>
        <p:nvSpPr>
          <p:cNvPr id="29" name="Rounded Rectangle 28"/>
          <p:cNvSpPr/>
          <p:nvPr/>
        </p:nvSpPr>
        <p:spPr>
          <a:xfrm>
            <a:off x="6771334" y="3523422"/>
            <a:ext cx="1553633" cy="547100"/>
          </a:xfrm>
          <a:prstGeom prst="roundRect">
            <a:avLst/>
          </a:prstGeom>
          <a:solidFill>
            <a:schemeClr val="accent4">
              <a:lumMod val="75000"/>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a:solidFill>
                  <a:srgbClr val="000000"/>
                </a:solidFill>
              </a:rPr>
              <a:t>anonymized</a:t>
            </a:r>
            <a:r>
              <a:rPr lang="en-US" sz="900" dirty="0">
                <a:solidFill>
                  <a:srgbClr val="000000"/>
                </a:solidFill>
              </a:rPr>
              <a:t>/</a:t>
            </a:r>
          </a:p>
          <a:p>
            <a:pPr algn="ctr"/>
            <a:r>
              <a:rPr lang="en-US" sz="900" dirty="0">
                <a:solidFill>
                  <a:srgbClr val="000000"/>
                </a:solidFill>
              </a:rPr>
              <a:t>sanitized</a:t>
            </a:r>
          </a:p>
          <a:p>
            <a:pPr algn="ctr"/>
            <a:r>
              <a:rPr lang="en-US" sz="900" dirty="0">
                <a:solidFill>
                  <a:srgbClr val="000000"/>
                </a:solidFill>
              </a:rPr>
              <a:t> DB</a:t>
            </a:r>
          </a:p>
        </p:txBody>
      </p:sp>
      <p:cxnSp>
        <p:nvCxnSpPr>
          <p:cNvPr id="31" name="Straight Arrow Connector 30"/>
          <p:cNvCxnSpPr/>
          <p:nvPr/>
        </p:nvCxnSpPr>
        <p:spPr>
          <a:xfrm>
            <a:off x="4921170" y="3697921"/>
            <a:ext cx="423333" cy="1191"/>
          </a:xfrm>
          <a:prstGeom prst="straightConnector1">
            <a:avLst/>
          </a:prstGeom>
          <a:ln w="7620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37" name="Cloud 36"/>
          <p:cNvSpPr/>
          <p:nvPr/>
        </p:nvSpPr>
        <p:spPr>
          <a:xfrm>
            <a:off x="6258521" y="1974586"/>
            <a:ext cx="1989667" cy="1083128"/>
          </a:xfrm>
          <a:prstGeom prst="cloud">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000000"/>
                </a:solidFill>
              </a:rPr>
              <a:t>third parties the public</a:t>
            </a:r>
          </a:p>
        </p:txBody>
      </p:sp>
      <p:cxnSp>
        <p:nvCxnSpPr>
          <p:cNvPr id="39" name="Straight Arrow Connector 38"/>
          <p:cNvCxnSpPr/>
          <p:nvPr/>
        </p:nvCxnSpPr>
        <p:spPr>
          <a:xfrm rot="16200000" flipV="1">
            <a:off x="7372862" y="3031025"/>
            <a:ext cx="395921" cy="933"/>
          </a:xfrm>
          <a:prstGeom prst="straightConnector1">
            <a:avLst/>
          </a:prstGeom>
          <a:ln w="7620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6509631" y="3696730"/>
            <a:ext cx="423333" cy="1191"/>
          </a:xfrm>
          <a:prstGeom prst="straightConnector1">
            <a:avLst/>
          </a:prstGeom>
          <a:ln w="7620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41" name="Folded Corner 40"/>
          <p:cNvSpPr/>
          <p:nvPr/>
        </p:nvSpPr>
        <p:spPr>
          <a:xfrm>
            <a:off x="8324966" y="3120572"/>
            <a:ext cx="492882" cy="414218"/>
          </a:xfrm>
          <a:prstGeom prst="foldedCorner">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R1</a:t>
            </a:r>
          </a:p>
        </p:txBody>
      </p:sp>
      <p:sp>
        <p:nvSpPr>
          <p:cNvPr id="42" name="Folded Corner 41"/>
          <p:cNvSpPr/>
          <p:nvPr/>
        </p:nvSpPr>
        <p:spPr>
          <a:xfrm>
            <a:off x="2444191" y="3866243"/>
            <a:ext cx="834570" cy="685801"/>
          </a:xfrm>
          <a:prstGeom prst="foldedCorner">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a:t>
            </a:r>
          </a:p>
        </p:txBody>
      </p:sp>
      <p:sp>
        <p:nvSpPr>
          <p:cNvPr id="44" name="Folded Corner 43"/>
          <p:cNvSpPr/>
          <p:nvPr/>
        </p:nvSpPr>
        <p:spPr>
          <a:xfrm>
            <a:off x="8324966" y="3581148"/>
            <a:ext cx="492882" cy="414218"/>
          </a:xfrm>
          <a:prstGeom prst="foldedCorner">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R2</a:t>
            </a:r>
          </a:p>
        </p:txBody>
      </p:sp>
      <p:sp>
        <p:nvSpPr>
          <p:cNvPr id="45" name="Folded Corner 44"/>
          <p:cNvSpPr/>
          <p:nvPr/>
        </p:nvSpPr>
        <p:spPr>
          <a:xfrm>
            <a:off x="8324966" y="4035470"/>
            <a:ext cx="492882" cy="414218"/>
          </a:xfrm>
          <a:prstGeom prst="foldedCorner">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R3</a:t>
            </a:r>
          </a:p>
        </p:txBody>
      </p:sp>
      <p:pic>
        <p:nvPicPr>
          <p:cNvPr id="47" name="Picture 46"/>
          <p:cNvPicPr>
            <a:picLocks noChangeAspect="1"/>
          </p:cNvPicPr>
          <p:nvPr/>
        </p:nvPicPr>
        <p:blipFill>
          <a:blip r:embed="rId3"/>
          <a:stretch>
            <a:fillRect/>
          </a:stretch>
        </p:blipFill>
        <p:spPr>
          <a:xfrm>
            <a:off x="7682385" y="1974587"/>
            <a:ext cx="911846" cy="683885"/>
          </a:xfrm>
          <a:prstGeom prst="rect">
            <a:avLst/>
          </a:prstGeom>
        </p:spPr>
      </p:pic>
      <p:pic>
        <p:nvPicPr>
          <p:cNvPr id="48" name="Picture 47"/>
          <p:cNvPicPr>
            <a:picLocks noChangeAspect="1"/>
          </p:cNvPicPr>
          <p:nvPr/>
        </p:nvPicPr>
        <p:blipFill>
          <a:blip r:embed="rId3"/>
          <a:stretch>
            <a:fillRect/>
          </a:stretch>
        </p:blipFill>
        <p:spPr>
          <a:xfrm>
            <a:off x="368299" y="3581150"/>
            <a:ext cx="372535" cy="279401"/>
          </a:xfrm>
          <a:prstGeom prst="rect">
            <a:avLst/>
          </a:prstGeom>
        </p:spPr>
      </p:pic>
      <p:pic>
        <p:nvPicPr>
          <p:cNvPr id="49" name="Picture 48"/>
          <p:cNvPicPr>
            <a:picLocks noChangeAspect="1"/>
          </p:cNvPicPr>
          <p:nvPr/>
        </p:nvPicPr>
        <p:blipFill>
          <a:blip r:embed="rId3"/>
          <a:stretch>
            <a:fillRect/>
          </a:stretch>
        </p:blipFill>
        <p:spPr>
          <a:xfrm>
            <a:off x="368299" y="2833531"/>
            <a:ext cx="372535" cy="279401"/>
          </a:xfrm>
          <a:prstGeom prst="rect">
            <a:avLst/>
          </a:prstGeom>
        </p:spPr>
      </p:pic>
      <p:pic>
        <p:nvPicPr>
          <p:cNvPr id="50" name="Picture 49"/>
          <p:cNvPicPr>
            <a:picLocks noChangeAspect="1"/>
          </p:cNvPicPr>
          <p:nvPr/>
        </p:nvPicPr>
        <p:blipFill>
          <a:blip r:embed="rId3"/>
          <a:stretch>
            <a:fillRect/>
          </a:stretch>
        </p:blipFill>
        <p:spPr>
          <a:xfrm>
            <a:off x="368299" y="4309988"/>
            <a:ext cx="372535" cy="279401"/>
          </a:xfrm>
          <a:prstGeom prst="rect">
            <a:avLst/>
          </a:prstGeom>
        </p:spPr>
      </p:pic>
      <p:pic>
        <p:nvPicPr>
          <p:cNvPr id="51" name="Picture 50"/>
          <p:cNvPicPr>
            <a:picLocks noChangeAspect="1"/>
          </p:cNvPicPr>
          <p:nvPr/>
        </p:nvPicPr>
        <p:blipFill>
          <a:blip r:embed="rId4"/>
          <a:stretch>
            <a:fillRect/>
          </a:stretch>
        </p:blipFill>
        <p:spPr>
          <a:xfrm>
            <a:off x="4667170" y="3995366"/>
            <a:ext cx="508000" cy="381000"/>
          </a:xfrm>
          <a:prstGeom prst="rect">
            <a:avLst/>
          </a:prstGeom>
        </p:spPr>
      </p:pic>
      <p:pic>
        <p:nvPicPr>
          <p:cNvPr id="52" name="Picture 51"/>
          <p:cNvPicPr>
            <a:picLocks noChangeAspect="1"/>
          </p:cNvPicPr>
          <p:nvPr/>
        </p:nvPicPr>
        <p:blipFill>
          <a:blip r:embed="rId4"/>
          <a:stretch>
            <a:fillRect/>
          </a:stretch>
        </p:blipFill>
        <p:spPr>
          <a:xfrm>
            <a:off x="6120938" y="3806373"/>
            <a:ext cx="508000" cy="381000"/>
          </a:xfrm>
          <a:prstGeom prst="rect">
            <a:avLst/>
          </a:prstGeom>
        </p:spPr>
      </p:pic>
      <p:cxnSp>
        <p:nvCxnSpPr>
          <p:cNvPr id="56" name="Curved Connector 55"/>
          <p:cNvCxnSpPr>
            <a:stCxn id="8" idx="3"/>
            <a:endCxn id="41" idx="0"/>
          </p:cNvCxnSpPr>
          <p:nvPr/>
        </p:nvCxnSpPr>
        <p:spPr>
          <a:xfrm>
            <a:off x="3278762" y="2732132"/>
            <a:ext cx="5292646" cy="388441"/>
          </a:xfrm>
          <a:prstGeom prst="curvedConnector2">
            <a:avLst/>
          </a:prstGeom>
          <a:ln w="38100" cmpd="sng">
            <a:solidFill>
              <a:schemeClr val="tx2">
                <a:lumMod val="75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4667170" y="2485337"/>
            <a:ext cx="388248" cy="253916"/>
          </a:xfrm>
          <a:prstGeom prst="rect">
            <a:avLst/>
          </a:prstGeom>
          <a:noFill/>
        </p:spPr>
        <p:txBody>
          <a:bodyPr wrap="none" rtlCol="0">
            <a:spAutoFit/>
          </a:bodyPr>
          <a:lstStyle/>
          <a:p>
            <a:r>
              <a:rPr lang="en-US" sz="1050" dirty="0"/>
              <a:t>link</a:t>
            </a:r>
          </a:p>
        </p:txBody>
      </p:sp>
    </p:spTree>
    <p:extLst>
      <p:ext uri="{BB962C8B-B14F-4D97-AF65-F5344CB8AC3E}">
        <p14:creationId xmlns:p14="http://schemas.microsoft.com/office/powerpoint/2010/main" val="351210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1" grpId="0" animBg="1"/>
      <p:bldP spid="22" grpId="0" animBg="1"/>
      <p:bldP spid="23" grpId="0" animBg="1"/>
      <p:bldP spid="24" grpId="0" animBg="1"/>
      <p:bldP spid="25" grpId="0" animBg="1"/>
      <p:bldP spid="26" grpId="0" animBg="1"/>
      <p:bldP spid="29" grpId="0" animBg="1"/>
      <p:bldP spid="37" grpId="0" animBg="1"/>
      <p:bldP spid="41" grpId="0" animBg="1"/>
      <p:bldP spid="44" grpId="0" animBg="1"/>
      <p:bldP spid="45" grpId="0" animBg="1"/>
      <p:bldP spid="6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n 4"/>
          <p:cNvSpPr/>
          <p:nvPr/>
        </p:nvSpPr>
        <p:spPr>
          <a:xfrm>
            <a:off x="3969828" y="3018791"/>
            <a:ext cx="1040432" cy="1215753"/>
          </a:xfrm>
          <a:prstGeom prst="can">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7200" y="0"/>
            <a:ext cx="8229600" cy="857250"/>
          </a:xfrm>
        </p:spPr>
        <p:txBody>
          <a:bodyPr/>
          <a:lstStyle/>
          <a:p>
            <a:r>
              <a:rPr lang="en-US" dirty="0"/>
              <a:t>Naïve </a:t>
            </a:r>
            <a:r>
              <a:rPr lang="en-US" dirty="0" err="1"/>
              <a:t>anonymization</a:t>
            </a:r>
            <a:endParaRPr lang="en-US" dirty="0"/>
          </a:p>
        </p:txBody>
      </p:sp>
      <p:sp>
        <p:nvSpPr>
          <p:cNvPr id="3" name="Content Placeholder 2"/>
          <p:cNvSpPr>
            <a:spLocks noGrp="1"/>
          </p:cNvSpPr>
          <p:nvPr>
            <p:ph idx="1"/>
          </p:nvPr>
        </p:nvSpPr>
        <p:spPr>
          <a:xfrm>
            <a:off x="457200" y="857251"/>
            <a:ext cx="8229600" cy="1371336"/>
          </a:xfrm>
        </p:spPr>
        <p:txBody>
          <a:bodyPr>
            <a:normAutofit/>
          </a:bodyPr>
          <a:lstStyle/>
          <a:p>
            <a:r>
              <a:rPr lang="en-US" dirty="0">
                <a:solidFill>
                  <a:schemeClr val="tx1"/>
                </a:solidFill>
              </a:rPr>
              <a:t>Q1: What is the first thing you would do?</a:t>
            </a:r>
          </a:p>
          <a:p>
            <a:r>
              <a:rPr lang="en-US" dirty="0">
                <a:solidFill>
                  <a:schemeClr val="tx1"/>
                </a:solidFill>
              </a:rPr>
              <a:t>Q2: Is that sufficient? Why (not)?   </a:t>
            </a:r>
          </a:p>
          <a:p>
            <a:endParaRPr lang="en-US" dirty="0"/>
          </a:p>
        </p:txBody>
      </p:sp>
      <p:sp>
        <p:nvSpPr>
          <p:cNvPr id="4" name="Rounded Rectangle 3"/>
          <p:cNvSpPr/>
          <p:nvPr/>
        </p:nvSpPr>
        <p:spPr>
          <a:xfrm>
            <a:off x="3969828" y="3475671"/>
            <a:ext cx="1040432" cy="547100"/>
          </a:xfrm>
          <a:prstGeom prst="roundRect">
            <a:avLst/>
          </a:prstGeom>
          <a:solidFill>
            <a:schemeClr val="accent4">
              <a:lumMod val="75000"/>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DB holder</a:t>
            </a:r>
          </a:p>
        </p:txBody>
      </p:sp>
      <p:sp>
        <p:nvSpPr>
          <p:cNvPr id="8" name="Folded Corner 7"/>
          <p:cNvSpPr/>
          <p:nvPr/>
        </p:nvSpPr>
        <p:spPr>
          <a:xfrm>
            <a:off x="2444191" y="2376531"/>
            <a:ext cx="834571" cy="685801"/>
          </a:xfrm>
          <a:prstGeom prst="foldedCorner">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record </a:t>
            </a:r>
          </a:p>
          <a:p>
            <a:pPr algn="ctr"/>
            <a:r>
              <a:rPr lang="en-US" sz="1050" dirty="0">
                <a:solidFill>
                  <a:schemeClr val="tx1"/>
                </a:solidFill>
              </a:rPr>
              <a:t>Alice</a:t>
            </a:r>
          </a:p>
        </p:txBody>
      </p:sp>
      <p:sp>
        <p:nvSpPr>
          <p:cNvPr id="9" name="Folded Corner 8"/>
          <p:cNvSpPr/>
          <p:nvPr/>
        </p:nvSpPr>
        <p:spPr>
          <a:xfrm>
            <a:off x="2444192" y="3107873"/>
            <a:ext cx="834570" cy="685801"/>
          </a:xfrm>
          <a:prstGeom prst="foldedCorner">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record </a:t>
            </a:r>
          </a:p>
          <a:p>
            <a:pPr algn="ctr"/>
            <a:r>
              <a:rPr lang="en-US" sz="1050" dirty="0">
                <a:solidFill>
                  <a:schemeClr val="tx1"/>
                </a:solidFill>
              </a:rPr>
              <a:t>Bob</a:t>
            </a:r>
          </a:p>
        </p:txBody>
      </p:sp>
      <p:cxnSp>
        <p:nvCxnSpPr>
          <p:cNvPr id="12" name="Straight Connector 11"/>
          <p:cNvCxnSpPr/>
          <p:nvPr/>
        </p:nvCxnSpPr>
        <p:spPr>
          <a:xfrm rot="16200000" flipH="1">
            <a:off x="3261318" y="2382429"/>
            <a:ext cx="731342" cy="719546"/>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3267217" y="4159343"/>
            <a:ext cx="719547" cy="3800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7" name="Smiley Face 16"/>
          <p:cNvSpPr/>
          <p:nvPr/>
        </p:nvSpPr>
        <p:spPr>
          <a:xfrm>
            <a:off x="1557877" y="2476501"/>
            <a:ext cx="550333" cy="406400"/>
          </a:xfrm>
          <a:prstGeom prst="smileyFace">
            <a:avLst/>
          </a:prstGeom>
          <a:solidFill>
            <a:schemeClr val="accent5">
              <a:lumMod val="40000"/>
              <a:lumOff val="6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8" name="Smiley Face 17"/>
          <p:cNvSpPr/>
          <p:nvPr/>
        </p:nvSpPr>
        <p:spPr>
          <a:xfrm>
            <a:off x="1557877" y="3278821"/>
            <a:ext cx="550333" cy="406400"/>
          </a:xfrm>
          <a:prstGeom prst="smileyFace">
            <a:avLst/>
          </a:prstGeom>
          <a:solidFill>
            <a:schemeClr val="accent2">
              <a:lumMod val="40000"/>
              <a:lumOff val="6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9" name="Smiley Face 18"/>
          <p:cNvSpPr/>
          <p:nvPr/>
        </p:nvSpPr>
        <p:spPr>
          <a:xfrm>
            <a:off x="1557877" y="4031344"/>
            <a:ext cx="550333" cy="406400"/>
          </a:xfrm>
          <a:prstGeom prst="smileyFace">
            <a:avLst/>
          </a:prstGeom>
          <a:solidFill>
            <a:schemeClr val="bg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0" name="Folded Corner 19"/>
          <p:cNvSpPr/>
          <p:nvPr/>
        </p:nvSpPr>
        <p:spPr>
          <a:xfrm>
            <a:off x="368299" y="2376531"/>
            <a:ext cx="1109133" cy="685801"/>
          </a:xfrm>
          <a:prstGeom prst="foldedCorner">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external </a:t>
            </a:r>
          </a:p>
          <a:p>
            <a:pPr algn="ctr"/>
            <a:r>
              <a:rPr lang="en-US" sz="1050" dirty="0">
                <a:solidFill>
                  <a:schemeClr val="tx1"/>
                </a:solidFill>
              </a:rPr>
              <a:t>info</a:t>
            </a:r>
          </a:p>
          <a:p>
            <a:pPr algn="ctr"/>
            <a:r>
              <a:rPr lang="en-US" sz="1050" dirty="0">
                <a:solidFill>
                  <a:schemeClr val="tx1"/>
                </a:solidFill>
              </a:rPr>
              <a:t>Alice</a:t>
            </a:r>
          </a:p>
        </p:txBody>
      </p:sp>
      <p:sp>
        <p:nvSpPr>
          <p:cNvPr id="21" name="Folded Corner 20"/>
          <p:cNvSpPr/>
          <p:nvPr/>
        </p:nvSpPr>
        <p:spPr>
          <a:xfrm>
            <a:off x="368299" y="3107873"/>
            <a:ext cx="1109133" cy="685801"/>
          </a:xfrm>
          <a:prstGeom prst="foldedCorner">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external </a:t>
            </a:r>
          </a:p>
          <a:p>
            <a:pPr algn="ctr"/>
            <a:r>
              <a:rPr lang="en-US" sz="1050" dirty="0">
                <a:solidFill>
                  <a:schemeClr val="tx1"/>
                </a:solidFill>
              </a:rPr>
              <a:t>info</a:t>
            </a:r>
          </a:p>
          <a:p>
            <a:pPr algn="ctr"/>
            <a:r>
              <a:rPr lang="en-US" sz="1050" dirty="0">
                <a:solidFill>
                  <a:schemeClr val="tx1"/>
                </a:solidFill>
              </a:rPr>
              <a:t>Bob</a:t>
            </a:r>
          </a:p>
        </p:txBody>
      </p:sp>
      <p:sp>
        <p:nvSpPr>
          <p:cNvPr id="22" name="Folded Corner 21"/>
          <p:cNvSpPr/>
          <p:nvPr/>
        </p:nvSpPr>
        <p:spPr>
          <a:xfrm>
            <a:off x="368299" y="3853543"/>
            <a:ext cx="1109133" cy="685801"/>
          </a:xfrm>
          <a:prstGeom prst="foldedCorner">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external </a:t>
            </a:r>
          </a:p>
          <a:p>
            <a:pPr algn="ctr"/>
            <a:r>
              <a:rPr lang="en-US" sz="1050" dirty="0">
                <a:solidFill>
                  <a:schemeClr val="tx1"/>
                </a:solidFill>
              </a:rPr>
              <a:t>info</a:t>
            </a:r>
          </a:p>
          <a:p>
            <a:pPr algn="ctr"/>
            <a:r>
              <a:rPr lang="en-US" sz="1050" dirty="0">
                <a:solidFill>
                  <a:schemeClr val="tx1"/>
                </a:solidFill>
              </a:rPr>
              <a:t>…</a:t>
            </a:r>
          </a:p>
        </p:txBody>
      </p:sp>
      <p:sp>
        <p:nvSpPr>
          <p:cNvPr id="23" name="Can 22"/>
          <p:cNvSpPr/>
          <p:nvPr/>
        </p:nvSpPr>
        <p:spPr>
          <a:xfrm>
            <a:off x="300566" y="2645771"/>
            <a:ext cx="330200" cy="373020"/>
          </a:xfrm>
          <a:prstGeom prst="can">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4" name="Can 23"/>
          <p:cNvSpPr/>
          <p:nvPr/>
        </p:nvSpPr>
        <p:spPr>
          <a:xfrm>
            <a:off x="287865" y="3376201"/>
            <a:ext cx="330200" cy="373020"/>
          </a:xfrm>
          <a:prstGeom prst="can">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5" name="Can 24"/>
          <p:cNvSpPr/>
          <p:nvPr/>
        </p:nvSpPr>
        <p:spPr>
          <a:xfrm>
            <a:off x="287865" y="4133942"/>
            <a:ext cx="330200" cy="373020"/>
          </a:xfrm>
          <a:prstGeom prst="can">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6" name="Cube 25"/>
          <p:cNvSpPr/>
          <p:nvPr/>
        </p:nvSpPr>
        <p:spPr>
          <a:xfrm>
            <a:off x="5263688" y="3278823"/>
            <a:ext cx="1365250" cy="686527"/>
          </a:xfrm>
          <a:prstGeom prst="cube">
            <a:avLst>
              <a:gd name="adj" fmla="val 6927"/>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000000"/>
                </a:solidFill>
              </a:rPr>
              <a:t>anonymization</a:t>
            </a:r>
            <a:r>
              <a:rPr lang="en-US" sz="1050" dirty="0">
                <a:solidFill>
                  <a:srgbClr val="000000"/>
                </a:solidFill>
              </a:rPr>
              <a:t> algorithm</a:t>
            </a:r>
          </a:p>
        </p:txBody>
      </p:sp>
      <p:sp>
        <p:nvSpPr>
          <p:cNvPr id="28" name="Can 27"/>
          <p:cNvSpPr/>
          <p:nvPr/>
        </p:nvSpPr>
        <p:spPr>
          <a:xfrm>
            <a:off x="6936623" y="3157776"/>
            <a:ext cx="1219001" cy="1057274"/>
          </a:xfrm>
          <a:prstGeom prst="can">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sp>
      <p:sp>
        <p:nvSpPr>
          <p:cNvPr id="29" name="Rounded Rectangle 28"/>
          <p:cNvSpPr/>
          <p:nvPr/>
        </p:nvSpPr>
        <p:spPr>
          <a:xfrm>
            <a:off x="6771334" y="3510722"/>
            <a:ext cx="1553633" cy="547100"/>
          </a:xfrm>
          <a:prstGeom prst="roundRect">
            <a:avLst/>
          </a:prstGeom>
          <a:solidFill>
            <a:schemeClr val="accent4">
              <a:lumMod val="75000"/>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a:solidFill>
                  <a:srgbClr val="000000"/>
                </a:solidFill>
              </a:rPr>
              <a:t>anonymized</a:t>
            </a:r>
            <a:r>
              <a:rPr lang="en-US" sz="900" dirty="0">
                <a:solidFill>
                  <a:srgbClr val="000000"/>
                </a:solidFill>
              </a:rPr>
              <a:t>/</a:t>
            </a:r>
          </a:p>
          <a:p>
            <a:pPr algn="ctr"/>
            <a:r>
              <a:rPr lang="en-US" sz="900" dirty="0">
                <a:solidFill>
                  <a:srgbClr val="000000"/>
                </a:solidFill>
              </a:rPr>
              <a:t>sanitized</a:t>
            </a:r>
          </a:p>
          <a:p>
            <a:pPr algn="ctr"/>
            <a:r>
              <a:rPr lang="en-US" sz="900" dirty="0">
                <a:solidFill>
                  <a:srgbClr val="000000"/>
                </a:solidFill>
              </a:rPr>
              <a:t> DB</a:t>
            </a:r>
          </a:p>
        </p:txBody>
      </p:sp>
      <p:cxnSp>
        <p:nvCxnSpPr>
          <p:cNvPr id="31" name="Straight Arrow Connector 30"/>
          <p:cNvCxnSpPr/>
          <p:nvPr/>
        </p:nvCxnSpPr>
        <p:spPr>
          <a:xfrm>
            <a:off x="4921170" y="3685221"/>
            <a:ext cx="423333" cy="1191"/>
          </a:xfrm>
          <a:prstGeom prst="straightConnector1">
            <a:avLst/>
          </a:prstGeom>
          <a:ln w="7620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37" name="Cloud 36"/>
          <p:cNvSpPr/>
          <p:nvPr/>
        </p:nvSpPr>
        <p:spPr>
          <a:xfrm>
            <a:off x="6258521" y="1961886"/>
            <a:ext cx="1989667" cy="1083128"/>
          </a:xfrm>
          <a:prstGeom prst="cloud">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000000"/>
                </a:solidFill>
              </a:rPr>
              <a:t>third parties the public</a:t>
            </a:r>
          </a:p>
        </p:txBody>
      </p:sp>
      <p:cxnSp>
        <p:nvCxnSpPr>
          <p:cNvPr id="39" name="Straight Arrow Connector 38"/>
          <p:cNvCxnSpPr/>
          <p:nvPr/>
        </p:nvCxnSpPr>
        <p:spPr>
          <a:xfrm rot="16200000" flipV="1">
            <a:off x="7372862" y="3018325"/>
            <a:ext cx="395921" cy="933"/>
          </a:xfrm>
          <a:prstGeom prst="straightConnector1">
            <a:avLst/>
          </a:prstGeom>
          <a:ln w="7620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6509631" y="3684030"/>
            <a:ext cx="423333" cy="1191"/>
          </a:xfrm>
          <a:prstGeom prst="straightConnector1">
            <a:avLst/>
          </a:prstGeom>
          <a:ln w="76200" cmpd="sng">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41" name="Folded Corner 40"/>
          <p:cNvSpPr/>
          <p:nvPr/>
        </p:nvSpPr>
        <p:spPr>
          <a:xfrm>
            <a:off x="8324966" y="3107872"/>
            <a:ext cx="492882" cy="414218"/>
          </a:xfrm>
          <a:prstGeom prst="foldedCorner">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R1</a:t>
            </a:r>
          </a:p>
        </p:txBody>
      </p:sp>
      <p:sp>
        <p:nvSpPr>
          <p:cNvPr id="42" name="Folded Corner 41"/>
          <p:cNvSpPr/>
          <p:nvPr/>
        </p:nvSpPr>
        <p:spPr>
          <a:xfrm>
            <a:off x="2444191" y="3853543"/>
            <a:ext cx="834570" cy="685801"/>
          </a:xfrm>
          <a:prstGeom prst="foldedCorner">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a:t>
            </a:r>
          </a:p>
        </p:txBody>
      </p:sp>
      <p:sp>
        <p:nvSpPr>
          <p:cNvPr id="44" name="Folded Corner 43"/>
          <p:cNvSpPr/>
          <p:nvPr/>
        </p:nvSpPr>
        <p:spPr>
          <a:xfrm>
            <a:off x="8324966" y="3568448"/>
            <a:ext cx="492882" cy="414218"/>
          </a:xfrm>
          <a:prstGeom prst="foldedCorner">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R2</a:t>
            </a:r>
          </a:p>
        </p:txBody>
      </p:sp>
      <p:sp>
        <p:nvSpPr>
          <p:cNvPr id="45" name="Folded Corner 44"/>
          <p:cNvSpPr/>
          <p:nvPr/>
        </p:nvSpPr>
        <p:spPr>
          <a:xfrm>
            <a:off x="8324966" y="4022770"/>
            <a:ext cx="492882" cy="414218"/>
          </a:xfrm>
          <a:prstGeom prst="foldedCorner">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R3</a:t>
            </a:r>
          </a:p>
        </p:txBody>
      </p:sp>
      <p:pic>
        <p:nvPicPr>
          <p:cNvPr id="47" name="Picture 46"/>
          <p:cNvPicPr>
            <a:picLocks noChangeAspect="1"/>
          </p:cNvPicPr>
          <p:nvPr/>
        </p:nvPicPr>
        <p:blipFill>
          <a:blip r:embed="rId3"/>
          <a:stretch>
            <a:fillRect/>
          </a:stretch>
        </p:blipFill>
        <p:spPr>
          <a:xfrm>
            <a:off x="7682385" y="1961887"/>
            <a:ext cx="911846" cy="683885"/>
          </a:xfrm>
          <a:prstGeom prst="rect">
            <a:avLst/>
          </a:prstGeom>
        </p:spPr>
      </p:pic>
      <p:pic>
        <p:nvPicPr>
          <p:cNvPr id="48" name="Picture 47"/>
          <p:cNvPicPr>
            <a:picLocks noChangeAspect="1"/>
          </p:cNvPicPr>
          <p:nvPr/>
        </p:nvPicPr>
        <p:blipFill>
          <a:blip r:embed="rId3"/>
          <a:stretch>
            <a:fillRect/>
          </a:stretch>
        </p:blipFill>
        <p:spPr>
          <a:xfrm>
            <a:off x="368299" y="3568450"/>
            <a:ext cx="372535" cy="279401"/>
          </a:xfrm>
          <a:prstGeom prst="rect">
            <a:avLst/>
          </a:prstGeom>
        </p:spPr>
      </p:pic>
      <p:pic>
        <p:nvPicPr>
          <p:cNvPr id="49" name="Picture 48"/>
          <p:cNvPicPr>
            <a:picLocks noChangeAspect="1"/>
          </p:cNvPicPr>
          <p:nvPr/>
        </p:nvPicPr>
        <p:blipFill>
          <a:blip r:embed="rId3"/>
          <a:stretch>
            <a:fillRect/>
          </a:stretch>
        </p:blipFill>
        <p:spPr>
          <a:xfrm>
            <a:off x="368299" y="2820831"/>
            <a:ext cx="372535" cy="279401"/>
          </a:xfrm>
          <a:prstGeom prst="rect">
            <a:avLst/>
          </a:prstGeom>
        </p:spPr>
      </p:pic>
      <p:pic>
        <p:nvPicPr>
          <p:cNvPr id="50" name="Picture 49"/>
          <p:cNvPicPr>
            <a:picLocks noChangeAspect="1"/>
          </p:cNvPicPr>
          <p:nvPr/>
        </p:nvPicPr>
        <p:blipFill>
          <a:blip r:embed="rId3"/>
          <a:stretch>
            <a:fillRect/>
          </a:stretch>
        </p:blipFill>
        <p:spPr>
          <a:xfrm>
            <a:off x="368299" y="4297288"/>
            <a:ext cx="372535" cy="279401"/>
          </a:xfrm>
          <a:prstGeom prst="rect">
            <a:avLst/>
          </a:prstGeom>
        </p:spPr>
      </p:pic>
      <p:pic>
        <p:nvPicPr>
          <p:cNvPr id="51" name="Picture 50"/>
          <p:cNvPicPr>
            <a:picLocks noChangeAspect="1"/>
          </p:cNvPicPr>
          <p:nvPr/>
        </p:nvPicPr>
        <p:blipFill>
          <a:blip r:embed="rId4"/>
          <a:stretch>
            <a:fillRect/>
          </a:stretch>
        </p:blipFill>
        <p:spPr>
          <a:xfrm>
            <a:off x="4667170" y="3982666"/>
            <a:ext cx="508000" cy="381000"/>
          </a:xfrm>
          <a:prstGeom prst="rect">
            <a:avLst/>
          </a:prstGeom>
        </p:spPr>
      </p:pic>
      <p:pic>
        <p:nvPicPr>
          <p:cNvPr id="52" name="Picture 51"/>
          <p:cNvPicPr>
            <a:picLocks noChangeAspect="1"/>
          </p:cNvPicPr>
          <p:nvPr/>
        </p:nvPicPr>
        <p:blipFill>
          <a:blip r:embed="rId4"/>
          <a:stretch>
            <a:fillRect/>
          </a:stretch>
        </p:blipFill>
        <p:spPr>
          <a:xfrm>
            <a:off x="6120938" y="3793673"/>
            <a:ext cx="508000" cy="381000"/>
          </a:xfrm>
          <a:prstGeom prst="rect">
            <a:avLst/>
          </a:prstGeom>
        </p:spPr>
      </p:pic>
      <p:cxnSp>
        <p:nvCxnSpPr>
          <p:cNvPr id="56" name="Curved Connector 55"/>
          <p:cNvCxnSpPr>
            <a:stCxn id="8" idx="3"/>
            <a:endCxn id="41" idx="0"/>
          </p:cNvCxnSpPr>
          <p:nvPr/>
        </p:nvCxnSpPr>
        <p:spPr>
          <a:xfrm>
            <a:off x="3278762" y="2719432"/>
            <a:ext cx="5292646" cy="388441"/>
          </a:xfrm>
          <a:prstGeom prst="curvedConnector2">
            <a:avLst/>
          </a:prstGeom>
          <a:ln w="38100" cmpd="sng">
            <a:solidFill>
              <a:schemeClr val="tx2">
                <a:lumMod val="75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4667170" y="2472637"/>
            <a:ext cx="388248" cy="253916"/>
          </a:xfrm>
          <a:prstGeom prst="rect">
            <a:avLst/>
          </a:prstGeom>
          <a:noFill/>
        </p:spPr>
        <p:txBody>
          <a:bodyPr wrap="none" rtlCol="0">
            <a:spAutoFit/>
          </a:bodyPr>
          <a:lstStyle/>
          <a:p>
            <a:r>
              <a:rPr lang="en-US" sz="1050" dirty="0"/>
              <a:t>link</a:t>
            </a:r>
          </a:p>
        </p:txBody>
      </p:sp>
    </p:spTree>
    <p:extLst>
      <p:ext uri="{BB962C8B-B14F-4D97-AF65-F5344CB8AC3E}">
        <p14:creationId xmlns:p14="http://schemas.microsoft.com/office/powerpoint/2010/main" val="307928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D22E1-978B-FA48-9143-F65DD421682D}"/>
              </a:ext>
            </a:extLst>
          </p:cNvPr>
          <p:cNvSpPr>
            <a:spLocks noGrp="1"/>
          </p:cNvSpPr>
          <p:nvPr>
            <p:ph type="title"/>
          </p:nvPr>
        </p:nvSpPr>
        <p:spPr>
          <a:xfrm>
            <a:off x="122464" y="152794"/>
            <a:ext cx="8520600" cy="572700"/>
          </a:xfrm>
        </p:spPr>
        <p:txBody>
          <a:bodyPr/>
          <a:lstStyle/>
          <a:p>
            <a:r>
              <a:rPr lang="en-US" dirty="0"/>
              <a:t>De-identification</a:t>
            </a:r>
          </a:p>
        </p:txBody>
      </p:sp>
      <p:sp>
        <p:nvSpPr>
          <p:cNvPr id="3" name="TextBox 2"/>
          <p:cNvSpPr txBox="1"/>
          <p:nvPr/>
        </p:nvSpPr>
        <p:spPr>
          <a:xfrm>
            <a:off x="245096" y="881517"/>
            <a:ext cx="8708403" cy="3970318"/>
          </a:xfrm>
          <a:prstGeom prst="rect">
            <a:avLst/>
          </a:prstGeom>
          <a:noFill/>
        </p:spPr>
        <p:txBody>
          <a:bodyPr wrap="square" rtlCol="0">
            <a:spAutoFit/>
          </a:bodyPr>
          <a:lstStyle/>
          <a:p>
            <a:r>
              <a:rPr lang="en-US" sz="2100" dirty="0"/>
              <a:t>De-identification is a process which removes the association (via personal information) between a person and a Dataset. </a:t>
            </a:r>
          </a:p>
          <a:p>
            <a:endParaRPr lang="en-US" sz="2100" dirty="0"/>
          </a:p>
          <a:p>
            <a:r>
              <a:rPr lang="en-US" sz="2100" dirty="0">
                <a:solidFill>
                  <a:srgbClr val="FF0000"/>
                </a:solidFill>
              </a:rPr>
              <a:t>Goals</a:t>
            </a:r>
            <a:r>
              <a:rPr lang="en-US" sz="2100" dirty="0"/>
              <a:t>: </a:t>
            </a:r>
          </a:p>
          <a:p>
            <a:pPr marL="557213" lvl="1" indent="-214313">
              <a:buFont typeface="Arial"/>
              <a:buChar char="•"/>
            </a:pPr>
            <a:r>
              <a:rPr lang="en-US" sz="2100" dirty="0"/>
              <a:t>Reduce risk of privacy violations</a:t>
            </a:r>
          </a:p>
          <a:p>
            <a:pPr marL="557213" lvl="1" indent="-214313">
              <a:buFont typeface="Arial"/>
              <a:buChar char="•"/>
            </a:pPr>
            <a:r>
              <a:rPr lang="en-US" sz="2100" dirty="0"/>
              <a:t>Maximize Data Utility</a:t>
            </a:r>
          </a:p>
          <a:p>
            <a:pPr marL="214313" indent="-214313">
              <a:buFont typeface="Arial"/>
              <a:buChar char="•"/>
            </a:pPr>
            <a:endParaRPr lang="en-US" sz="2100" dirty="0"/>
          </a:p>
          <a:p>
            <a:r>
              <a:rPr lang="en-US" sz="2100" dirty="0">
                <a:solidFill>
                  <a:srgbClr val="FF0000"/>
                </a:solidFill>
              </a:rPr>
              <a:t>Techniques</a:t>
            </a:r>
            <a:r>
              <a:rPr lang="en-US" sz="2100" dirty="0"/>
              <a:t>: </a:t>
            </a:r>
          </a:p>
          <a:p>
            <a:pPr marL="557213" lvl="1" indent="-214313">
              <a:buFont typeface="Arial"/>
              <a:buChar char="•"/>
            </a:pPr>
            <a:r>
              <a:rPr lang="en-US" sz="2100" dirty="0"/>
              <a:t>Suppression</a:t>
            </a:r>
          </a:p>
          <a:p>
            <a:pPr marL="557213" lvl="1" indent="-214313">
              <a:buFont typeface="Arial"/>
              <a:buChar char="•"/>
            </a:pPr>
            <a:r>
              <a:rPr lang="en-US" sz="2100" dirty="0"/>
              <a:t>Variation</a:t>
            </a:r>
          </a:p>
          <a:p>
            <a:pPr marL="557213" lvl="1" indent="-214313">
              <a:buFont typeface="Arial"/>
              <a:buChar char="•"/>
            </a:pPr>
            <a:r>
              <a:rPr lang="en-US" sz="2100" dirty="0"/>
              <a:t>Swap Data items</a:t>
            </a:r>
          </a:p>
          <a:p>
            <a:pPr marL="557213" lvl="1" indent="-214313">
              <a:buFont typeface="Arial"/>
              <a:buChar char="•"/>
            </a:pPr>
            <a:r>
              <a:rPr lang="en-US" sz="2100" dirty="0"/>
              <a:t>Masking  </a:t>
            </a:r>
          </a:p>
        </p:txBody>
      </p:sp>
    </p:spTree>
    <p:extLst>
      <p:ext uri="{BB962C8B-B14F-4D97-AF65-F5344CB8AC3E}">
        <p14:creationId xmlns:p14="http://schemas.microsoft.com/office/powerpoint/2010/main" val="1601605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AB4BD-1F91-D84D-AF5B-7845BAA1E515}"/>
              </a:ext>
            </a:extLst>
          </p:cNvPr>
          <p:cNvSpPr txBox="1"/>
          <p:nvPr/>
        </p:nvSpPr>
        <p:spPr>
          <a:xfrm>
            <a:off x="2215773" y="1617643"/>
            <a:ext cx="4289957" cy="954107"/>
          </a:xfrm>
          <a:prstGeom prst="rect">
            <a:avLst/>
          </a:prstGeom>
          <a:noFill/>
        </p:spPr>
        <p:txBody>
          <a:bodyPr wrap="none" rtlCol="0">
            <a:spAutoFit/>
          </a:bodyPr>
          <a:lstStyle/>
          <a:p>
            <a:endParaRPr lang="en-US" sz="2800" dirty="0"/>
          </a:p>
          <a:p>
            <a:pPr algn="ctr"/>
            <a:r>
              <a:rPr lang="en-US" sz="2800" dirty="0"/>
              <a:t>Re-identification/Linking</a:t>
            </a:r>
          </a:p>
        </p:txBody>
      </p:sp>
    </p:spTree>
    <p:extLst>
      <p:ext uri="{BB962C8B-B14F-4D97-AF65-F5344CB8AC3E}">
        <p14:creationId xmlns:p14="http://schemas.microsoft.com/office/powerpoint/2010/main" val="1238821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302273" y="263917"/>
            <a:ext cx="8520600" cy="572700"/>
          </a:xfrm>
        </p:spPr>
        <p:txBody>
          <a:bodyPr/>
          <a:lstStyle/>
          <a:p>
            <a:r>
              <a:rPr lang="en-US" altLang="zh-CN" dirty="0">
                <a:ea typeface="SimSun" pitchFamily="2" charset="-122"/>
              </a:rPr>
              <a:t>AOL Query Log Release</a:t>
            </a:r>
          </a:p>
        </p:txBody>
      </p:sp>
      <p:sp>
        <p:nvSpPr>
          <p:cNvPr id="206852" name="Rectangle 4"/>
          <p:cNvSpPr>
            <a:spLocks noChangeArrowheads="1"/>
          </p:cNvSpPr>
          <p:nvPr/>
        </p:nvSpPr>
        <p:spPr bwMode="auto">
          <a:xfrm>
            <a:off x="443061" y="1838228"/>
            <a:ext cx="8220172" cy="1600438"/>
          </a:xfrm>
          <a:prstGeom prst="rect">
            <a:avLst/>
          </a:prstGeom>
          <a:noFill/>
          <a:ln w="9525">
            <a:noFill/>
            <a:miter lim="800000"/>
            <a:headEnd/>
            <a:tailEnd/>
          </a:ln>
          <a:effectLst/>
        </p:spPr>
        <p:txBody>
          <a:bodyPr wrap="square">
            <a:spAutoFit/>
          </a:bodyPr>
          <a:lstStyle/>
          <a:p>
            <a:r>
              <a:rPr lang="en-US" altLang="zh-CN" dirty="0" err="1">
                <a:solidFill>
                  <a:schemeClr val="accent2"/>
                </a:solidFill>
                <a:ea typeface="SimSun" pitchFamily="2" charset="-122"/>
              </a:rPr>
              <a:t>AnonID</a:t>
            </a:r>
            <a:r>
              <a:rPr lang="en-US" altLang="zh-CN" dirty="0">
                <a:solidFill>
                  <a:schemeClr val="accent2"/>
                </a:solidFill>
                <a:ea typeface="SimSun" pitchFamily="2" charset="-122"/>
              </a:rPr>
              <a:t>	Query		</a:t>
            </a:r>
            <a:r>
              <a:rPr lang="en-US" altLang="zh-CN" dirty="0" err="1">
                <a:solidFill>
                  <a:schemeClr val="accent2"/>
                </a:solidFill>
                <a:ea typeface="SimSun" pitchFamily="2" charset="-122"/>
              </a:rPr>
              <a:t>QueryTime</a:t>
            </a:r>
            <a:r>
              <a:rPr lang="en-US" altLang="zh-CN" dirty="0">
                <a:solidFill>
                  <a:schemeClr val="accent2"/>
                </a:solidFill>
                <a:ea typeface="SimSun" pitchFamily="2" charset="-122"/>
              </a:rPr>
              <a:t>		</a:t>
            </a:r>
            <a:r>
              <a:rPr lang="en-US" altLang="zh-CN" dirty="0" err="1">
                <a:solidFill>
                  <a:schemeClr val="accent2"/>
                </a:solidFill>
                <a:ea typeface="SimSun" pitchFamily="2" charset="-122"/>
              </a:rPr>
              <a:t>ItemRank</a:t>
            </a:r>
            <a:r>
              <a:rPr lang="en-US" altLang="zh-CN" dirty="0">
                <a:solidFill>
                  <a:schemeClr val="accent2"/>
                </a:solidFill>
                <a:ea typeface="SimSun" pitchFamily="2" charset="-122"/>
              </a:rPr>
              <a:t>		</a:t>
            </a:r>
            <a:r>
              <a:rPr lang="en-US" altLang="zh-CN" dirty="0" err="1">
                <a:solidFill>
                  <a:schemeClr val="accent2"/>
                </a:solidFill>
                <a:ea typeface="SimSun" pitchFamily="2" charset="-122"/>
              </a:rPr>
              <a:t>ClickURL</a:t>
            </a:r>
            <a:endParaRPr lang="en-US" altLang="zh-CN" dirty="0">
              <a:solidFill>
                <a:schemeClr val="accent2"/>
              </a:solidFill>
              <a:ea typeface="SimSun" pitchFamily="2" charset="-122"/>
            </a:endParaRPr>
          </a:p>
          <a:p>
            <a:r>
              <a:rPr lang="en-US" altLang="zh-CN" dirty="0">
                <a:solidFill>
                  <a:schemeClr val="accent2"/>
                </a:solidFill>
                <a:ea typeface="SimSun" pitchFamily="2" charset="-122"/>
              </a:rPr>
              <a:t>217	lottery		2006-03-01 11:58:51	1	http://</a:t>
            </a:r>
            <a:r>
              <a:rPr lang="en-US" altLang="zh-CN" dirty="0" err="1">
                <a:solidFill>
                  <a:schemeClr val="accent2"/>
                </a:solidFill>
                <a:ea typeface="SimSun" pitchFamily="2" charset="-122"/>
              </a:rPr>
              <a:t>www.calottery.com</a:t>
            </a:r>
            <a:endParaRPr lang="en-US" altLang="zh-CN" dirty="0">
              <a:solidFill>
                <a:schemeClr val="accent2"/>
              </a:solidFill>
              <a:ea typeface="SimSun" pitchFamily="2" charset="-122"/>
            </a:endParaRPr>
          </a:p>
          <a:p>
            <a:r>
              <a:rPr lang="en-US" altLang="zh-CN" dirty="0">
                <a:solidFill>
                  <a:schemeClr val="accent2"/>
                </a:solidFill>
                <a:ea typeface="SimSun" pitchFamily="2" charset="-122"/>
              </a:rPr>
              <a:t>217	lottery		2006-03-27 14:10:38	1	http://</a:t>
            </a:r>
            <a:r>
              <a:rPr lang="en-US" altLang="zh-CN" dirty="0" err="1">
                <a:solidFill>
                  <a:schemeClr val="accent2"/>
                </a:solidFill>
                <a:ea typeface="SimSun" pitchFamily="2" charset="-122"/>
              </a:rPr>
              <a:t>www.calottery.com</a:t>
            </a:r>
            <a:endParaRPr lang="en-US" altLang="zh-CN" dirty="0">
              <a:solidFill>
                <a:schemeClr val="accent2"/>
              </a:solidFill>
              <a:ea typeface="SimSun" pitchFamily="2" charset="-122"/>
            </a:endParaRPr>
          </a:p>
          <a:p>
            <a:r>
              <a:rPr lang="en-US" altLang="zh-CN" dirty="0">
                <a:solidFill>
                  <a:schemeClr val="accent2"/>
                </a:solidFill>
                <a:ea typeface="SimSun" pitchFamily="2" charset="-122"/>
              </a:rPr>
              <a:t>1268	gall stones		2006-05-11 02:12:51		</a:t>
            </a:r>
          </a:p>
          <a:p>
            <a:r>
              <a:rPr lang="en-US" altLang="zh-CN" dirty="0">
                <a:solidFill>
                  <a:schemeClr val="accent2"/>
                </a:solidFill>
                <a:ea typeface="SimSun" pitchFamily="2" charset="-122"/>
              </a:rPr>
              <a:t>1268	gallstones		2006-05-11 02:13:02	1	http://</a:t>
            </a:r>
            <a:r>
              <a:rPr lang="en-US" altLang="zh-CN" dirty="0" err="1">
                <a:solidFill>
                  <a:schemeClr val="accent2"/>
                </a:solidFill>
                <a:ea typeface="SimSun" pitchFamily="2" charset="-122"/>
              </a:rPr>
              <a:t>www.niddk.nih.gov</a:t>
            </a:r>
            <a:endParaRPr lang="en-US" altLang="zh-CN" dirty="0">
              <a:solidFill>
                <a:schemeClr val="accent2"/>
              </a:solidFill>
              <a:ea typeface="SimSun" pitchFamily="2" charset="-122"/>
            </a:endParaRPr>
          </a:p>
          <a:p>
            <a:r>
              <a:rPr lang="en-US" altLang="zh-CN" dirty="0">
                <a:solidFill>
                  <a:schemeClr val="accent2"/>
                </a:solidFill>
                <a:ea typeface="SimSun" pitchFamily="2" charset="-122"/>
              </a:rPr>
              <a:t>1268	</a:t>
            </a:r>
            <a:r>
              <a:rPr lang="en-US" altLang="zh-CN" dirty="0" err="1">
                <a:solidFill>
                  <a:schemeClr val="accent2"/>
                </a:solidFill>
                <a:ea typeface="SimSun" pitchFamily="2" charset="-122"/>
              </a:rPr>
              <a:t>ozark</a:t>
            </a:r>
            <a:r>
              <a:rPr lang="en-US" altLang="zh-CN" dirty="0">
                <a:solidFill>
                  <a:schemeClr val="accent2"/>
                </a:solidFill>
                <a:ea typeface="SimSun" pitchFamily="2" charset="-122"/>
              </a:rPr>
              <a:t> horse blankets	2006-03-01 17:39:28	8	http://</a:t>
            </a:r>
            <a:r>
              <a:rPr lang="en-US" altLang="zh-CN" dirty="0" err="1">
                <a:solidFill>
                  <a:schemeClr val="accent2"/>
                </a:solidFill>
                <a:ea typeface="SimSun" pitchFamily="2" charset="-122"/>
              </a:rPr>
              <a:t>www.blanketsnmore.com</a:t>
            </a:r>
            <a:endParaRPr lang="en-US" altLang="zh-CN" dirty="0">
              <a:solidFill>
                <a:schemeClr val="accent2"/>
              </a:solidFill>
              <a:ea typeface="SimSun" pitchFamily="2" charset="-122"/>
            </a:endParaRPr>
          </a:p>
          <a:p>
            <a:endParaRPr lang="en-US" altLang="zh-CN" dirty="0">
              <a:solidFill>
                <a:schemeClr val="accent2"/>
              </a:solidFill>
              <a:ea typeface="SimSun" pitchFamily="2" charset="-122"/>
            </a:endParaRPr>
          </a:p>
        </p:txBody>
      </p:sp>
      <p:sp>
        <p:nvSpPr>
          <p:cNvPr id="206854" name="Text Box 6"/>
          <p:cNvSpPr txBox="1">
            <a:spLocks noChangeArrowheads="1"/>
          </p:cNvSpPr>
          <p:nvPr/>
        </p:nvSpPr>
        <p:spPr bwMode="auto">
          <a:xfrm>
            <a:off x="7461316" y="4845968"/>
            <a:ext cx="1492716" cy="230832"/>
          </a:xfrm>
          <a:prstGeom prst="rect">
            <a:avLst/>
          </a:prstGeom>
          <a:noFill/>
          <a:ln w="9525">
            <a:noFill/>
            <a:miter lim="800000"/>
            <a:headEnd/>
            <a:tailEnd/>
          </a:ln>
          <a:effectLst/>
        </p:spPr>
        <p:txBody>
          <a:bodyPr wrap="none">
            <a:spAutoFit/>
          </a:bodyPr>
          <a:lstStyle/>
          <a:p>
            <a:r>
              <a:rPr lang="en-US" altLang="zh-CN" sz="900">
                <a:ea typeface="SimSun" pitchFamily="2" charset="-122"/>
              </a:rPr>
              <a:t>(Source: AOL Query Log)</a:t>
            </a:r>
          </a:p>
        </p:txBody>
      </p:sp>
      <p:sp>
        <p:nvSpPr>
          <p:cNvPr id="5" name="Rectangle 4"/>
          <p:cNvSpPr/>
          <p:nvPr/>
        </p:nvSpPr>
        <p:spPr>
          <a:xfrm>
            <a:off x="591900" y="1052214"/>
            <a:ext cx="4544834" cy="400110"/>
          </a:xfrm>
          <a:prstGeom prst="rect">
            <a:avLst/>
          </a:prstGeom>
        </p:spPr>
        <p:txBody>
          <a:bodyPr wrap="none">
            <a:spAutoFit/>
          </a:bodyPr>
          <a:lstStyle/>
          <a:p>
            <a:pPr>
              <a:defRPr/>
            </a:pPr>
            <a:r>
              <a:rPr lang="en-US" sz="2000" dirty="0"/>
              <a:t>20 million Web search queries by AOL</a:t>
            </a:r>
          </a:p>
        </p:txBody>
      </p:sp>
    </p:spTree>
    <p:extLst>
      <p:ext uri="{BB962C8B-B14F-4D97-AF65-F5344CB8AC3E}">
        <p14:creationId xmlns:p14="http://schemas.microsoft.com/office/powerpoint/2010/main" val="2896825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idx="4294967295"/>
          </p:nvPr>
        </p:nvSpPr>
        <p:spPr>
          <a:xfrm>
            <a:off x="339980" y="265916"/>
            <a:ext cx="8520600" cy="572700"/>
          </a:xfrm>
        </p:spPr>
        <p:txBody>
          <a:bodyPr>
            <a:normAutofit fontScale="90000"/>
          </a:bodyPr>
          <a:lstStyle/>
          <a:p>
            <a:pPr eaLnBrk="1" hangingPunct="1"/>
            <a:r>
              <a:rPr lang="en-US" dirty="0"/>
              <a:t>User No. 4417749</a:t>
            </a:r>
          </a:p>
        </p:txBody>
      </p:sp>
      <p:sp>
        <p:nvSpPr>
          <p:cNvPr id="3" name="Content Placeholder 2"/>
          <p:cNvSpPr>
            <a:spLocks noGrp="1"/>
          </p:cNvSpPr>
          <p:nvPr>
            <p:ph idx="4294967295"/>
          </p:nvPr>
        </p:nvSpPr>
        <p:spPr>
          <a:xfrm>
            <a:off x="269324" y="1389870"/>
            <a:ext cx="7909088" cy="2743200"/>
          </a:xfrm>
        </p:spPr>
        <p:txBody>
          <a:bodyPr>
            <a:noAutofit/>
          </a:bodyPr>
          <a:lstStyle/>
          <a:p>
            <a:pPr marL="114300" indent="0" eaLnBrk="1" hangingPunct="1">
              <a:buNone/>
              <a:defRPr/>
            </a:pPr>
            <a:r>
              <a:rPr lang="en-US" dirty="0"/>
              <a:t>User 4417749</a:t>
            </a:r>
          </a:p>
          <a:p>
            <a:pPr lvl="1" eaLnBrk="1" hangingPunct="1">
              <a:defRPr/>
            </a:pPr>
            <a:r>
              <a:rPr lang="en-US" sz="1800" dirty="0"/>
              <a:t>“60 single men”</a:t>
            </a:r>
          </a:p>
          <a:p>
            <a:pPr lvl="1" eaLnBrk="1" hangingPunct="1">
              <a:defRPr/>
            </a:pPr>
            <a:r>
              <a:rPr lang="en-US" sz="1800" dirty="0"/>
              <a:t>“dog that urinates on everything”</a:t>
            </a:r>
          </a:p>
          <a:p>
            <a:pPr lvl="1" eaLnBrk="1" hangingPunct="1">
              <a:defRPr/>
            </a:pPr>
            <a:r>
              <a:rPr lang="en-US" sz="1800" dirty="0"/>
              <a:t>“landscapers in Lilburn, </a:t>
            </a:r>
            <a:r>
              <a:rPr lang="en-US" sz="1800" dirty="0" err="1"/>
              <a:t>Ga</a:t>
            </a:r>
            <a:r>
              <a:rPr lang="en-US" sz="1800" dirty="0"/>
              <a:t>”</a:t>
            </a:r>
          </a:p>
          <a:p>
            <a:pPr lvl="1" eaLnBrk="1" hangingPunct="1">
              <a:defRPr/>
            </a:pPr>
            <a:r>
              <a:rPr lang="en-US" sz="1800" dirty="0"/>
              <a:t>Several people names with last name Arnold</a:t>
            </a:r>
          </a:p>
          <a:p>
            <a:pPr lvl="1" eaLnBrk="1" hangingPunct="1">
              <a:defRPr/>
            </a:pPr>
            <a:r>
              <a:rPr lang="en-US" sz="1800" dirty="0"/>
              <a:t>“homes sold in shadow lake subdivision </a:t>
            </a:r>
            <a:r>
              <a:rPr lang="en-US" sz="1800" dirty="0" err="1"/>
              <a:t>gwinnett</a:t>
            </a:r>
            <a:r>
              <a:rPr lang="en-US" sz="1800" dirty="0"/>
              <a:t> county </a:t>
            </a:r>
            <a:r>
              <a:rPr lang="en-US" sz="1800" dirty="0" err="1"/>
              <a:t>georgia</a:t>
            </a:r>
            <a:r>
              <a:rPr lang="en-US" sz="1800" dirty="0"/>
              <a:t>”</a:t>
            </a:r>
          </a:p>
          <a:p>
            <a:pPr lvl="1" eaLnBrk="1" hangingPunct="1">
              <a:buFont typeface="Wingdings" pitchFamily="2" charset="2"/>
              <a:buNone/>
              <a:defRPr/>
            </a:pPr>
            <a:endParaRPr lang="en-US" sz="1800" dirty="0"/>
          </a:p>
        </p:txBody>
      </p:sp>
      <p:pic>
        <p:nvPicPr>
          <p:cNvPr id="4" name="Picture 2" descr="http://graphics8.nytimes.com/images/2006/08/08/business/09aol.jpg">
            <a:extLst>
              <a:ext uri="{FF2B5EF4-FFF2-40B4-BE49-F238E27FC236}">
                <a16:creationId xmlns:a16="http://schemas.microsoft.com/office/drawing/2014/main" id="{B6C94000-1DC1-0346-B38C-46B1CDC9A29A}"/>
              </a:ext>
            </a:extLst>
          </p:cNvPr>
          <p:cNvPicPr>
            <a:picLocks noChangeAspect="1" noChangeArrowheads="1"/>
          </p:cNvPicPr>
          <p:nvPr/>
        </p:nvPicPr>
        <p:blipFill>
          <a:blip r:embed="rId3" cstate="print"/>
          <a:srcRect/>
          <a:stretch>
            <a:fillRect/>
          </a:stretch>
        </p:blipFill>
        <p:spPr bwMode="auto">
          <a:xfrm>
            <a:off x="6524865" y="167384"/>
            <a:ext cx="1973737" cy="2949964"/>
          </a:xfrm>
          <a:prstGeom prst="rect">
            <a:avLst/>
          </a:prstGeom>
          <a:noFill/>
          <a:ln w="9525">
            <a:noFill/>
            <a:miter lim="800000"/>
            <a:headEnd/>
            <a:tailEnd/>
          </a:ln>
        </p:spPr>
      </p:pic>
      <p:sp>
        <p:nvSpPr>
          <p:cNvPr id="5" name="Rectangle 4">
            <a:extLst>
              <a:ext uri="{FF2B5EF4-FFF2-40B4-BE49-F238E27FC236}">
                <a16:creationId xmlns:a16="http://schemas.microsoft.com/office/drawing/2014/main" id="{15CE4C5D-7E9D-A249-BB9E-F0BACF177414}"/>
              </a:ext>
            </a:extLst>
          </p:cNvPr>
          <p:cNvSpPr>
            <a:spLocks noChangeArrowheads="1"/>
          </p:cNvSpPr>
          <p:nvPr/>
        </p:nvSpPr>
        <p:spPr bwMode="auto">
          <a:xfrm>
            <a:off x="6386070" y="3117348"/>
            <a:ext cx="2587656" cy="738664"/>
          </a:xfrm>
          <a:prstGeom prst="rect">
            <a:avLst/>
          </a:prstGeom>
          <a:noFill/>
          <a:ln w="9525">
            <a:noFill/>
            <a:miter lim="800000"/>
            <a:headEnd/>
            <a:tailEnd/>
          </a:ln>
        </p:spPr>
        <p:txBody>
          <a:bodyPr wrap="square">
            <a:spAutoFit/>
          </a:bodyPr>
          <a:lstStyle/>
          <a:p>
            <a:pPr lvl="1"/>
            <a:r>
              <a:rPr lang="en-US" sz="1050" b="1" dirty="0"/>
              <a:t>Thelma Arnold, a 62-year-old widow who lives in Lilburn, Ga., frequently researches her friends’ medical ailments and loves her dogs</a:t>
            </a:r>
          </a:p>
        </p:txBody>
      </p:sp>
    </p:spTree>
    <p:extLst>
      <p:ext uri="{BB962C8B-B14F-4D97-AF65-F5344CB8AC3E}">
        <p14:creationId xmlns:p14="http://schemas.microsoft.com/office/powerpoint/2010/main" val="15209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6559D-04ED-CB48-A269-3E146B746806}"/>
              </a:ext>
            </a:extLst>
          </p:cNvPr>
          <p:cNvSpPr>
            <a:spLocks noGrp="1"/>
          </p:cNvSpPr>
          <p:nvPr>
            <p:ph type="title"/>
          </p:nvPr>
        </p:nvSpPr>
        <p:spPr>
          <a:xfrm>
            <a:off x="311700" y="237636"/>
            <a:ext cx="8520600" cy="572700"/>
          </a:xfrm>
        </p:spPr>
        <p:txBody>
          <a:bodyPr/>
          <a:lstStyle/>
          <a:p>
            <a:r>
              <a:rPr lang="en-US" dirty="0"/>
              <a:t>De-identification failure: AOL search logs</a:t>
            </a:r>
          </a:p>
        </p:txBody>
      </p:sp>
      <p:pic>
        <p:nvPicPr>
          <p:cNvPr id="7" name="Content Placeholder 6">
            <a:extLst>
              <a:ext uri="{FF2B5EF4-FFF2-40B4-BE49-F238E27FC236}">
                <a16:creationId xmlns:a16="http://schemas.microsoft.com/office/drawing/2014/main" id="{B09F9488-8EE6-454E-A970-886293F264E2}"/>
              </a:ext>
            </a:extLst>
          </p:cNvPr>
          <p:cNvPicPr>
            <a:picLocks noGrp="1" noChangeAspect="1"/>
          </p:cNvPicPr>
          <p:nvPr>
            <p:ph idx="1"/>
          </p:nvPr>
        </p:nvPicPr>
        <p:blipFill>
          <a:blip r:embed="rId2"/>
          <a:stretch>
            <a:fillRect/>
          </a:stretch>
        </p:blipFill>
        <p:spPr>
          <a:xfrm>
            <a:off x="1320796" y="1095841"/>
            <a:ext cx="6502407" cy="3263504"/>
          </a:xfrm>
        </p:spPr>
      </p:pic>
      <p:sp>
        <p:nvSpPr>
          <p:cNvPr id="8" name="TextBox 7">
            <a:extLst>
              <a:ext uri="{FF2B5EF4-FFF2-40B4-BE49-F238E27FC236}">
                <a16:creationId xmlns:a16="http://schemas.microsoft.com/office/drawing/2014/main" id="{91394987-68E1-634A-BFEE-594EFD90081D}"/>
              </a:ext>
            </a:extLst>
          </p:cNvPr>
          <p:cNvSpPr txBox="1"/>
          <p:nvPr/>
        </p:nvSpPr>
        <p:spPr>
          <a:xfrm>
            <a:off x="817187" y="4359345"/>
            <a:ext cx="6699739" cy="453970"/>
          </a:xfrm>
          <a:prstGeom prst="rect">
            <a:avLst/>
          </a:prstGeom>
          <a:noFill/>
        </p:spPr>
        <p:txBody>
          <a:bodyPr wrap="square" rtlCol="0">
            <a:spAutoFit/>
          </a:bodyPr>
          <a:lstStyle/>
          <a:p>
            <a:r>
              <a:rPr lang="en-US" sz="1300" b="1" dirty="0">
                <a:solidFill>
                  <a:srgbClr val="C00000"/>
                </a:solidFill>
              </a:rPr>
              <a:t>Auxiliary data: biographical information (dog ownership, location)</a:t>
            </a:r>
          </a:p>
          <a:p>
            <a:endParaRPr lang="en-US" sz="1050" b="1" dirty="0">
              <a:solidFill>
                <a:srgbClr val="C00000"/>
              </a:solidFill>
            </a:endParaRPr>
          </a:p>
        </p:txBody>
      </p:sp>
    </p:spTree>
    <p:extLst>
      <p:ext uri="{BB962C8B-B14F-4D97-AF65-F5344CB8AC3E}">
        <p14:creationId xmlns:p14="http://schemas.microsoft.com/office/powerpoint/2010/main" val="3255705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F239C8-2954-9A40-8CFC-712FEE8434DD}"/>
              </a:ext>
            </a:extLst>
          </p:cNvPr>
          <p:cNvSpPr txBox="1"/>
          <p:nvPr/>
        </p:nvSpPr>
        <p:spPr>
          <a:xfrm>
            <a:off x="3498523" y="4134864"/>
            <a:ext cx="5195653" cy="738664"/>
          </a:xfrm>
          <a:prstGeom prst="rect">
            <a:avLst/>
          </a:prstGeom>
          <a:noFill/>
        </p:spPr>
        <p:txBody>
          <a:bodyPr wrap="none" rtlCol="0">
            <a:spAutoFit/>
          </a:bodyPr>
          <a:lstStyle/>
          <a:p>
            <a:r>
              <a:rPr lang="en-US" sz="2100" dirty="0">
                <a:solidFill>
                  <a:srgbClr val="C00000"/>
                </a:solidFill>
              </a:rPr>
              <a:t>Found him via social graph (Comey's son)</a:t>
            </a:r>
          </a:p>
          <a:p>
            <a:endParaRPr lang="en-US" sz="2100" dirty="0">
              <a:solidFill>
                <a:srgbClr val="C00000"/>
              </a:solidFill>
            </a:endParaRPr>
          </a:p>
        </p:txBody>
      </p:sp>
      <p:pic>
        <p:nvPicPr>
          <p:cNvPr id="5" name="Content Placeholder 13">
            <a:extLst>
              <a:ext uri="{FF2B5EF4-FFF2-40B4-BE49-F238E27FC236}">
                <a16:creationId xmlns:a16="http://schemas.microsoft.com/office/drawing/2014/main" id="{1E34F076-AB3A-2941-B08C-E78CC1713F64}"/>
              </a:ext>
            </a:extLst>
          </p:cNvPr>
          <p:cNvPicPr>
            <a:picLocks noChangeAspect="1"/>
          </p:cNvPicPr>
          <p:nvPr/>
        </p:nvPicPr>
        <p:blipFill>
          <a:blip r:embed="rId3"/>
          <a:stretch>
            <a:fillRect/>
          </a:stretch>
        </p:blipFill>
        <p:spPr>
          <a:xfrm>
            <a:off x="978756" y="884856"/>
            <a:ext cx="7186487" cy="3115022"/>
          </a:xfrm>
          <a:prstGeom prst="rect">
            <a:avLst/>
          </a:prstGeom>
        </p:spPr>
      </p:pic>
    </p:spTree>
    <p:extLst>
      <p:ext uri="{BB962C8B-B14F-4D97-AF65-F5344CB8AC3E}">
        <p14:creationId xmlns:p14="http://schemas.microsoft.com/office/powerpoint/2010/main" val="3412754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70205DE-9F57-1842-AB7B-B42EE07B5FA2}"/>
              </a:ext>
            </a:extLst>
          </p:cNvPr>
          <p:cNvPicPr>
            <a:picLocks noChangeAspect="1"/>
          </p:cNvPicPr>
          <p:nvPr/>
        </p:nvPicPr>
        <p:blipFill>
          <a:blip r:embed="rId3"/>
          <a:stretch>
            <a:fillRect/>
          </a:stretch>
        </p:blipFill>
        <p:spPr>
          <a:xfrm>
            <a:off x="1" y="570861"/>
            <a:ext cx="4368800" cy="2996468"/>
          </a:xfrm>
          <a:prstGeom prst="rect">
            <a:avLst/>
          </a:prstGeom>
        </p:spPr>
      </p:pic>
      <p:sp>
        <p:nvSpPr>
          <p:cNvPr id="2" name="Title 1"/>
          <p:cNvSpPr>
            <a:spLocks noGrp="1"/>
          </p:cNvSpPr>
          <p:nvPr>
            <p:ph type="title"/>
          </p:nvPr>
        </p:nvSpPr>
        <p:spPr>
          <a:xfrm>
            <a:off x="2897944" y="145878"/>
            <a:ext cx="5861447" cy="572700"/>
          </a:xfrm>
        </p:spPr>
        <p:txBody>
          <a:bodyPr/>
          <a:lstStyle/>
          <a:p>
            <a:r>
              <a:rPr lang="en-US" dirty="0"/>
              <a:t>The “Netflix attack”</a:t>
            </a:r>
          </a:p>
        </p:txBody>
      </p:sp>
      <p:sp>
        <p:nvSpPr>
          <p:cNvPr id="3" name="Content Placeholder 2"/>
          <p:cNvSpPr>
            <a:spLocks noGrp="1"/>
          </p:cNvSpPr>
          <p:nvPr>
            <p:ph idx="1"/>
          </p:nvPr>
        </p:nvSpPr>
        <p:spPr>
          <a:xfrm>
            <a:off x="3620016" y="1325619"/>
            <a:ext cx="4894965" cy="3394472"/>
          </a:xfrm>
        </p:spPr>
        <p:txBody>
          <a:bodyPr>
            <a:normAutofit/>
          </a:bodyPr>
          <a:lstStyle/>
          <a:p>
            <a:pPr marL="114300" indent="0">
              <a:buNone/>
            </a:pPr>
            <a:endParaRPr lang="en-US" dirty="0">
              <a:solidFill>
                <a:srgbClr val="0070C0"/>
              </a:solidFill>
              <a:hlinkClick r:id="" action="ppaction://noaction">
                <a:extLst>
                  <a:ext uri="{A12FA001-AC4F-418D-AE19-62706E023703}">
                    <ahyp:hlinkClr xmlns:ahyp="http://schemas.microsoft.com/office/drawing/2018/hyperlinkcolor" val="tx"/>
                  </a:ext>
                </a:extLst>
              </a:hlinkClick>
            </a:endParaRPr>
          </a:p>
          <a:p>
            <a:pPr marL="114300" indent="0">
              <a:buNone/>
            </a:pPr>
            <a:endParaRPr lang="en-US" dirty="0">
              <a:solidFill>
                <a:srgbClr val="0070C0"/>
              </a:solidFill>
              <a:hlinkClick r:id="" action="ppaction://noaction">
                <a:extLst>
                  <a:ext uri="{A12FA001-AC4F-418D-AE19-62706E023703}">
                    <ahyp:hlinkClr xmlns:ahyp="http://schemas.microsoft.com/office/drawing/2018/hyperlinkcolor" val="tx"/>
                  </a:ext>
                </a:extLst>
              </a:hlinkClick>
            </a:endParaRPr>
          </a:p>
          <a:p>
            <a:pPr lvl="1"/>
            <a:r>
              <a:rPr lang="en-US" sz="1600" dirty="0">
                <a:solidFill>
                  <a:schemeClr val="tx1"/>
                </a:solidFill>
              </a:rPr>
              <a:t>An adversary with only some background information can re-identify a Netflix subscriber record </a:t>
            </a:r>
          </a:p>
          <a:p>
            <a:pPr lvl="1"/>
            <a:r>
              <a:rPr lang="en-US" sz="1600" dirty="0">
                <a:solidFill>
                  <a:schemeClr val="tx1"/>
                </a:solidFill>
              </a:rPr>
              <a:t>Auxiliary data: IMDb ratings (public, many users user their own name)</a:t>
            </a:r>
          </a:p>
          <a:p>
            <a:pPr marL="0" indent="0">
              <a:buNone/>
            </a:pPr>
            <a:endParaRPr lang="en-US" dirty="0">
              <a:solidFill>
                <a:schemeClr val="tx1"/>
              </a:solidFill>
            </a:endParaRPr>
          </a:p>
          <a:p>
            <a:endParaRPr lang="en-US" dirty="0">
              <a:solidFill>
                <a:schemeClr val="tx1"/>
              </a:solidFill>
            </a:endParaRPr>
          </a:p>
        </p:txBody>
      </p:sp>
      <p:pic>
        <p:nvPicPr>
          <p:cNvPr id="4" name="Picture 3"/>
          <p:cNvPicPr>
            <a:picLocks noChangeAspect="1"/>
          </p:cNvPicPr>
          <p:nvPr/>
        </p:nvPicPr>
        <p:blipFill>
          <a:blip r:embed="rId4"/>
          <a:stretch>
            <a:fillRect/>
          </a:stretch>
        </p:blipFill>
        <p:spPr>
          <a:xfrm>
            <a:off x="6848419" y="3943510"/>
            <a:ext cx="1472791" cy="841316"/>
          </a:xfrm>
          <a:prstGeom prst="rect">
            <a:avLst/>
          </a:prstGeom>
        </p:spPr>
      </p:pic>
      <p:pic>
        <p:nvPicPr>
          <p:cNvPr id="5" name="Picture 4"/>
          <p:cNvPicPr>
            <a:picLocks noChangeAspect="1"/>
          </p:cNvPicPr>
          <p:nvPr/>
        </p:nvPicPr>
        <p:blipFill>
          <a:blip r:embed="rId5"/>
          <a:stretch>
            <a:fillRect/>
          </a:stretch>
        </p:blipFill>
        <p:spPr>
          <a:xfrm>
            <a:off x="7140434" y="1568387"/>
            <a:ext cx="1180776" cy="574644"/>
          </a:xfrm>
          <a:prstGeom prst="rect">
            <a:avLst/>
          </a:prstGeom>
        </p:spPr>
      </p:pic>
      <p:sp>
        <p:nvSpPr>
          <p:cNvPr id="6" name="Curved Left Arrow 5"/>
          <p:cNvSpPr/>
          <p:nvPr/>
        </p:nvSpPr>
        <p:spPr>
          <a:xfrm>
            <a:off x="8321210" y="1739246"/>
            <a:ext cx="730037" cy="2454063"/>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i="1" dirty="0">
                <a:solidFill>
                  <a:srgbClr val="1E1C11"/>
                </a:solidFill>
              </a:rPr>
              <a:t>account</a:t>
            </a:r>
          </a:p>
        </p:txBody>
      </p:sp>
      <p:sp>
        <p:nvSpPr>
          <p:cNvPr id="7" name="TextBox 6"/>
          <p:cNvSpPr txBox="1"/>
          <p:nvPr/>
        </p:nvSpPr>
        <p:spPr>
          <a:xfrm>
            <a:off x="6419349" y="4763992"/>
            <a:ext cx="2095632" cy="253916"/>
          </a:xfrm>
          <a:prstGeom prst="rect">
            <a:avLst/>
          </a:prstGeom>
          <a:noFill/>
        </p:spPr>
        <p:txBody>
          <a:bodyPr wrap="square" rtlCol="0">
            <a:spAutoFit/>
          </a:bodyPr>
          <a:lstStyle/>
          <a:p>
            <a:r>
              <a:rPr lang="en-US" sz="1050" b="1" i="1" dirty="0"/>
              <a:t>What sensitive information? </a:t>
            </a:r>
          </a:p>
        </p:txBody>
      </p:sp>
      <p:sp>
        <p:nvSpPr>
          <p:cNvPr id="13" name="Rectangle 12">
            <a:extLst>
              <a:ext uri="{FF2B5EF4-FFF2-40B4-BE49-F238E27FC236}">
                <a16:creationId xmlns:a16="http://schemas.microsoft.com/office/drawing/2014/main" id="{022CACF3-4D3D-8E46-B235-6905C3E3E99D}"/>
              </a:ext>
            </a:extLst>
          </p:cNvPr>
          <p:cNvSpPr/>
          <p:nvPr/>
        </p:nvSpPr>
        <p:spPr>
          <a:xfrm>
            <a:off x="244401" y="3989821"/>
            <a:ext cx="4254691" cy="954107"/>
          </a:xfrm>
          <a:prstGeom prst="rect">
            <a:avLst/>
          </a:prstGeom>
        </p:spPr>
        <p:txBody>
          <a:bodyPr wrap="none">
            <a:spAutoFit/>
          </a:bodyPr>
          <a:lstStyle/>
          <a:p>
            <a:r>
              <a:rPr lang="en-US" dirty="0">
                <a:hlinkClick r:id="rId6"/>
              </a:rPr>
              <a:t>https://www.kaggle.com/netflix-inc/netflix-prize-data</a:t>
            </a:r>
            <a:endParaRPr lang="en-US" dirty="0"/>
          </a:p>
          <a:p>
            <a:r>
              <a:rPr lang="en-US" dirty="0"/>
              <a:t>10 million movie rankings</a:t>
            </a:r>
          </a:p>
          <a:p>
            <a:r>
              <a:rPr lang="en-US" dirty="0"/>
              <a:t>500,000 customers</a:t>
            </a:r>
          </a:p>
          <a:p>
            <a:r>
              <a:rPr lang="en-US" dirty="0"/>
              <a:t>names replaced by random numbers </a:t>
            </a:r>
          </a:p>
        </p:txBody>
      </p:sp>
    </p:spTree>
    <p:extLst>
      <p:ext uri="{BB962C8B-B14F-4D97-AF65-F5344CB8AC3E}">
        <p14:creationId xmlns:p14="http://schemas.microsoft.com/office/powerpoint/2010/main" val="195616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AB4BD-1F91-D84D-AF5B-7845BAA1E515}"/>
              </a:ext>
            </a:extLst>
          </p:cNvPr>
          <p:cNvSpPr txBox="1"/>
          <p:nvPr/>
        </p:nvSpPr>
        <p:spPr>
          <a:xfrm>
            <a:off x="551508" y="1628239"/>
            <a:ext cx="8040984" cy="1384995"/>
          </a:xfrm>
          <a:prstGeom prst="rect">
            <a:avLst/>
          </a:prstGeom>
          <a:noFill/>
        </p:spPr>
        <p:txBody>
          <a:bodyPr wrap="none" rtlCol="0">
            <a:spAutoFit/>
          </a:bodyPr>
          <a:lstStyle/>
          <a:p>
            <a:endParaRPr lang="en-US" sz="2800" dirty="0"/>
          </a:p>
          <a:p>
            <a:pPr algn="ctr"/>
            <a:r>
              <a:rPr lang="en-US" sz="2800" dirty="0"/>
              <a:t>What do those three examples have in common?</a:t>
            </a:r>
          </a:p>
          <a:p>
            <a:pPr algn="ctr"/>
            <a:r>
              <a:rPr lang="en-US" sz="2800" dirty="0"/>
              <a:t>How was re-identification possible?</a:t>
            </a:r>
          </a:p>
        </p:txBody>
      </p:sp>
    </p:spTree>
    <p:extLst>
      <p:ext uri="{BB962C8B-B14F-4D97-AF65-F5344CB8AC3E}">
        <p14:creationId xmlns:p14="http://schemas.microsoft.com/office/powerpoint/2010/main" val="667483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AB4BD-1F91-D84D-AF5B-7845BAA1E515}"/>
              </a:ext>
            </a:extLst>
          </p:cNvPr>
          <p:cNvSpPr txBox="1"/>
          <p:nvPr/>
        </p:nvSpPr>
        <p:spPr>
          <a:xfrm>
            <a:off x="2911128" y="1766819"/>
            <a:ext cx="3321743" cy="954107"/>
          </a:xfrm>
          <a:prstGeom prst="rect">
            <a:avLst/>
          </a:prstGeom>
          <a:noFill/>
        </p:spPr>
        <p:txBody>
          <a:bodyPr wrap="none" rtlCol="0">
            <a:spAutoFit/>
          </a:bodyPr>
          <a:lstStyle/>
          <a:p>
            <a:endParaRPr lang="en-US" sz="2800" dirty="0"/>
          </a:p>
          <a:p>
            <a:pPr algn="ctr"/>
            <a:r>
              <a:rPr lang="en-US" sz="2800" i="1" dirty="0"/>
              <a:t>What is anonymity?</a:t>
            </a:r>
          </a:p>
        </p:txBody>
      </p:sp>
    </p:spTree>
    <p:extLst>
      <p:ext uri="{BB962C8B-B14F-4D97-AF65-F5344CB8AC3E}">
        <p14:creationId xmlns:p14="http://schemas.microsoft.com/office/powerpoint/2010/main" val="4163145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67934"/>
            <a:ext cx="8520600" cy="572700"/>
          </a:xfrm>
        </p:spPr>
        <p:txBody>
          <a:bodyPr/>
          <a:lstStyle/>
          <a:p>
            <a:r>
              <a:rPr lang="en-US" dirty="0"/>
              <a:t>The “Netflix attack”</a:t>
            </a:r>
          </a:p>
        </p:txBody>
      </p:sp>
      <p:sp>
        <p:nvSpPr>
          <p:cNvPr id="3" name="Content Placeholder 2"/>
          <p:cNvSpPr>
            <a:spLocks noGrp="1"/>
          </p:cNvSpPr>
          <p:nvPr>
            <p:ph idx="1"/>
          </p:nvPr>
        </p:nvSpPr>
        <p:spPr>
          <a:xfrm>
            <a:off x="240145" y="879179"/>
            <a:ext cx="8592155" cy="3828241"/>
          </a:xfrm>
        </p:spPr>
        <p:txBody>
          <a:bodyPr>
            <a:normAutofit fontScale="92500" lnSpcReduction="20000"/>
          </a:bodyPr>
          <a:lstStyle/>
          <a:p>
            <a:r>
              <a:rPr lang="en-US" dirty="0">
                <a:solidFill>
                  <a:schemeClr val="tx1"/>
                </a:solidFill>
              </a:rPr>
              <a:t>De-anonymization algorithm</a:t>
            </a:r>
          </a:p>
          <a:p>
            <a:pPr lvl="1"/>
            <a:r>
              <a:rPr lang="en-US" dirty="0">
                <a:solidFill>
                  <a:schemeClr val="tx1"/>
                </a:solidFill>
              </a:rPr>
              <a:t>The </a:t>
            </a:r>
            <a:r>
              <a:rPr lang="en-US" b="1" dirty="0">
                <a:solidFill>
                  <a:schemeClr val="tx1"/>
                </a:solidFill>
              </a:rPr>
              <a:t>scoring function</a:t>
            </a:r>
            <a:r>
              <a:rPr lang="en-US" dirty="0">
                <a:solidFill>
                  <a:schemeClr val="tx1"/>
                </a:solidFill>
              </a:rPr>
              <a:t> assigns a numerical score to each record in DB based on how well it matches the adversary’s auxiliary information Aux (based on similarity of attributes)</a:t>
            </a:r>
          </a:p>
          <a:p>
            <a:pPr lvl="1"/>
            <a:r>
              <a:rPr lang="en-US" dirty="0">
                <a:solidFill>
                  <a:schemeClr val="tx1"/>
                </a:solidFill>
              </a:rPr>
              <a:t>The </a:t>
            </a:r>
            <a:r>
              <a:rPr lang="en-US" b="1" dirty="0">
                <a:solidFill>
                  <a:schemeClr val="tx1"/>
                </a:solidFill>
              </a:rPr>
              <a:t>matching criterion </a:t>
            </a:r>
            <a:r>
              <a:rPr lang="en-US" dirty="0">
                <a:solidFill>
                  <a:schemeClr val="tx1"/>
                </a:solidFill>
              </a:rPr>
              <a:t>is the algorithm applied by the adversary to the set of scores to determine if there is a match. </a:t>
            </a:r>
          </a:p>
          <a:p>
            <a:pPr lvl="1"/>
            <a:r>
              <a:rPr lang="en-US" dirty="0">
                <a:solidFill>
                  <a:schemeClr val="tx1"/>
                </a:solidFill>
              </a:rPr>
              <a:t>The </a:t>
            </a:r>
            <a:r>
              <a:rPr lang="en-US" b="1" dirty="0">
                <a:solidFill>
                  <a:schemeClr val="tx1"/>
                </a:solidFill>
              </a:rPr>
              <a:t>record selection </a:t>
            </a:r>
            <a:r>
              <a:rPr lang="en-US" dirty="0">
                <a:solidFill>
                  <a:schemeClr val="tx1"/>
                </a:solidFill>
              </a:rPr>
              <a:t>selects one “best-guess” record (or a probability distribution).</a:t>
            </a:r>
          </a:p>
          <a:p>
            <a:pPr lvl="1"/>
            <a:endParaRPr lang="en-US" dirty="0">
              <a:solidFill>
                <a:schemeClr val="tx1"/>
              </a:solidFill>
            </a:endParaRPr>
          </a:p>
          <a:p>
            <a:r>
              <a:rPr lang="en-US" dirty="0">
                <a:solidFill>
                  <a:schemeClr val="tx1"/>
                </a:solidFill>
              </a:rPr>
              <a:t>The scoring function gives higher weight to statistically rare attributes. </a:t>
            </a:r>
          </a:p>
          <a:p>
            <a:endParaRPr lang="en-US" dirty="0">
              <a:solidFill>
                <a:schemeClr val="tx1"/>
              </a:solidFill>
            </a:endParaRPr>
          </a:p>
          <a:p>
            <a:r>
              <a:rPr lang="en-US" dirty="0">
                <a:solidFill>
                  <a:schemeClr val="tx1"/>
                </a:solidFill>
              </a:rPr>
              <a:t>To improve robustness (towards errors, incomplete information, or perturbation), the matching criterion requires that the top score be significantly above the second-best score. </a:t>
            </a:r>
          </a:p>
          <a:p>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179239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293" y="204716"/>
            <a:ext cx="8520600" cy="572700"/>
          </a:xfrm>
        </p:spPr>
        <p:txBody>
          <a:bodyPr/>
          <a:lstStyle/>
          <a:p>
            <a:r>
              <a:rPr lang="en-US" dirty="0"/>
              <a:t>Results Netflix de-anonymization</a:t>
            </a:r>
          </a:p>
        </p:txBody>
      </p:sp>
      <p:pic>
        <p:nvPicPr>
          <p:cNvPr id="7" name="Content Placeholder 6" descr="Screen Shot 2013-10-30 at 15.30.8.png"/>
          <p:cNvPicPr>
            <a:picLocks noGrp="1" noChangeAspect="1"/>
          </p:cNvPicPr>
          <p:nvPr>
            <p:ph sz="half" idx="1"/>
          </p:nvPr>
        </p:nvPicPr>
        <p:blipFill>
          <a:blip r:embed="rId3"/>
          <a:srcRect t="-3527" b="-3527"/>
          <a:stretch>
            <a:fillRect/>
          </a:stretch>
        </p:blipFill>
        <p:spPr>
          <a:xfrm>
            <a:off x="2443701" y="786848"/>
            <a:ext cx="3704850" cy="4151936"/>
          </a:xfrm>
        </p:spPr>
      </p:pic>
    </p:spTree>
    <p:extLst>
      <p:ext uri="{BB962C8B-B14F-4D97-AF65-F5344CB8AC3E}">
        <p14:creationId xmlns:p14="http://schemas.microsoft.com/office/powerpoint/2010/main" val="1162229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78" y="77481"/>
            <a:ext cx="8520600" cy="572700"/>
          </a:xfrm>
        </p:spPr>
        <p:txBody>
          <a:bodyPr/>
          <a:lstStyle/>
          <a:p>
            <a:r>
              <a:rPr lang="en-US" dirty="0"/>
              <a:t>The “Netflix attack”</a:t>
            </a:r>
          </a:p>
        </p:txBody>
      </p:sp>
      <p:sp>
        <p:nvSpPr>
          <p:cNvPr id="3" name="Content Placeholder 2"/>
          <p:cNvSpPr>
            <a:spLocks noGrp="1"/>
          </p:cNvSpPr>
          <p:nvPr>
            <p:ph idx="1"/>
          </p:nvPr>
        </p:nvSpPr>
        <p:spPr>
          <a:xfrm>
            <a:off x="0" y="709335"/>
            <a:ext cx="9144000" cy="4356684"/>
          </a:xfrm>
        </p:spPr>
        <p:txBody>
          <a:bodyPr>
            <a:noAutofit/>
          </a:bodyPr>
          <a:lstStyle/>
          <a:p>
            <a:r>
              <a:rPr lang="en-US" sz="1300" dirty="0">
                <a:solidFill>
                  <a:schemeClr val="tx1"/>
                </a:solidFill>
              </a:rPr>
              <a:t>Key issue: </a:t>
            </a:r>
            <a:r>
              <a:rPr lang="en-US" sz="1300" b="1" dirty="0">
                <a:solidFill>
                  <a:schemeClr val="tx1"/>
                </a:solidFill>
              </a:rPr>
              <a:t>sparseness of the dataset</a:t>
            </a:r>
          </a:p>
          <a:p>
            <a:pPr lvl="1">
              <a:buSzPct val="103000"/>
            </a:pPr>
            <a:r>
              <a:rPr lang="en-US" sz="1300" dirty="0">
                <a:solidFill>
                  <a:schemeClr val="tx1"/>
                </a:solidFill>
              </a:rPr>
              <a:t>think of the dataset as a matrix (rows are individuals, columns are attributes, e.g., movies that can be rated)</a:t>
            </a:r>
          </a:p>
          <a:p>
            <a:pPr lvl="1">
              <a:buSzPct val="103000"/>
            </a:pPr>
            <a:r>
              <a:rPr lang="en-US" sz="1300" i="1" dirty="0">
                <a:solidFill>
                  <a:schemeClr val="tx1"/>
                </a:solidFill>
              </a:rPr>
              <a:t>sparse: </a:t>
            </a:r>
            <a:r>
              <a:rPr lang="en-US" sz="1300" dirty="0">
                <a:solidFill>
                  <a:schemeClr val="tx1"/>
                </a:solidFill>
              </a:rPr>
              <a:t>each individual record contains values only for a small fraction of attributes (i.e., most of the values in the matrix are zeros)</a:t>
            </a:r>
          </a:p>
          <a:p>
            <a:pPr lvl="1">
              <a:buSzPct val="103000"/>
            </a:pPr>
            <a:r>
              <a:rPr lang="en-US" sz="1300" dirty="0">
                <a:solidFill>
                  <a:schemeClr val="tx1"/>
                </a:solidFill>
              </a:rPr>
              <a:t>Most real-world datasets of individual transactions, preferences, and recommendations are sparse </a:t>
            </a:r>
          </a:p>
          <a:p>
            <a:pPr lvl="2">
              <a:buSzPct val="103000"/>
            </a:pPr>
            <a:r>
              <a:rPr lang="en-US" sz="1300" dirty="0">
                <a:solidFill>
                  <a:schemeClr val="tx1"/>
                </a:solidFill>
              </a:rPr>
              <a:t>movies that have been rated, items in Amazon shopping list, etc.</a:t>
            </a:r>
          </a:p>
          <a:p>
            <a:pPr lvl="2">
              <a:buSzPct val="103000"/>
            </a:pPr>
            <a:r>
              <a:rPr lang="en-US" sz="1300" dirty="0">
                <a:solidFill>
                  <a:schemeClr val="tx1"/>
                </a:solidFill>
              </a:rPr>
              <a:t>typically: a few “popular” items and a long tail of “rare” items</a:t>
            </a:r>
            <a:endParaRPr lang="en-US" sz="1300" dirty="0"/>
          </a:p>
          <a:p>
            <a:r>
              <a:rPr lang="en-US" sz="1300" dirty="0">
                <a:solidFill>
                  <a:schemeClr val="tx1"/>
                </a:solidFill>
              </a:rPr>
              <a:t>Privacy breaches: </a:t>
            </a:r>
          </a:p>
          <a:p>
            <a:pPr lvl="1"/>
            <a:r>
              <a:rPr lang="en-US" sz="1300" i="1" u="sng" dirty="0">
                <a:solidFill>
                  <a:srgbClr val="FF0000"/>
                </a:solidFill>
              </a:rPr>
              <a:t>determining whether an individual is in the dataset</a:t>
            </a:r>
            <a:r>
              <a:rPr lang="en-US" sz="1300" dirty="0"/>
              <a:t> </a:t>
            </a:r>
            <a:r>
              <a:rPr lang="en-US" sz="1300" dirty="0">
                <a:solidFill>
                  <a:schemeClr val="tx1"/>
                </a:solidFill>
              </a:rPr>
              <a:t>if present, then identify set of candidate records (and associated probabilities)</a:t>
            </a:r>
          </a:p>
          <a:p>
            <a:pPr lvl="1"/>
            <a:r>
              <a:rPr lang="en-US" sz="1300" i="1" dirty="0">
                <a:solidFill>
                  <a:schemeClr val="tx1"/>
                </a:solidFill>
              </a:rPr>
              <a:t>amplification of background knowledge: </a:t>
            </a:r>
            <a:r>
              <a:rPr lang="en-US" sz="1300" dirty="0">
                <a:solidFill>
                  <a:schemeClr val="tx1"/>
                </a:solidFill>
              </a:rPr>
              <a:t>captures the adversary’s ability to gain information about his target record. </a:t>
            </a:r>
          </a:p>
          <a:p>
            <a:pPr lvl="1"/>
            <a:endParaRPr lang="en-US" sz="1300" dirty="0"/>
          </a:p>
        </p:txBody>
      </p:sp>
    </p:spTree>
    <p:extLst>
      <p:ext uri="{BB962C8B-B14F-4D97-AF65-F5344CB8AC3E}">
        <p14:creationId xmlns:p14="http://schemas.microsoft.com/office/powerpoint/2010/main" val="193144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55" y="265864"/>
            <a:ext cx="8520600" cy="572700"/>
          </a:xfrm>
        </p:spPr>
        <p:txBody>
          <a:bodyPr/>
          <a:lstStyle/>
          <a:p>
            <a:r>
              <a:rPr lang="en-US" dirty="0"/>
              <a:t>Recommender</a:t>
            </a:r>
            <a:br>
              <a:rPr lang="en-US" dirty="0"/>
            </a:br>
            <a:r>
              <a:rPr lang="en-US" dirty="0"/>
              <a:t> systems vs. Privacy</a:t>
            </a:r>
          </a:p>
        </p:txBody>
      </p:sp>
      <p:sp>
        <p:nvSpPr>
          <p:cNvPr id="3" name="Content Placeholder 2"/>
          <p:cNvSpPr>
            <a:spLocks noGrp="1"/>
          </p:cNvSpPr>
          <p:nvPr>
            <p:ph idx="1"/>
          </p:nvPr>
        </p:nvSpPr>
        <p:spPr>
          <a:xfrm>
            <a:off x="97272" y="1580788"/>
            <a:ext cx="7886700" cy="3263504"/>
          </a:xfrm>
        </p:spPr>
        <p:txBody>
          <a:bodyPr>
            <a:normAutofit fontScale="70000" lnSpcReduction="20000"/>
          </a:bodyPr>
          <a:lstStyle/>
          <a:p>
            <a:pPr marL="114300" indent="0">
              <a:buNone/>
            </a:pPr>
            <a:r>
              <a:rPr lang="en-US" sz="2700" dirty="0">
                <a:solidFill>
                  <a:schemeClr val="tx1"/>
                </a:solidFill>
              </a:rPr>
              <a:t>Collaborative systems</a:t>
            </a:r>
          </a:p>
          <a:p>
            <a:pPr lvl="1"/>
            <a:r>
              <a:rPr lang="en-US" sz="2400" dirty="0">
                <a:solidFill>
                  <a:schemeClr val="tx1"/>
                </a:solidFill>
              </a:rPr>
              <a:t>Use patterns learned from user behavior to make recommendations</a:t>
            </a:r>
          </a:p>
          <a:p>
            <a:pPr lvl="1"/>
            <a:r>
              <a:rPr lang="en-US" sz="2400" dirty="0">
                <a:solidFill>
                  <a:schemeClr val="tx1"/>
                </a:solidFill>
              </a:rPr>
              <a:t>Outputs reveal only relationships between items, rather than information about users</a:t>
            </a:r>
          </a:p>
          <a:p>
            <a:pPr lvl="2"/>
            <a:r>
              <a:rPr lang="en-US" sz="2100" b="1" dirty="0">
                <a:solidFill>
                  <a:srgbClr val="FF0000"/>
                </a:solidFill>
              </a:rPr>
              <a:t>Q1: What is considered here the private info (to be protected) and the public info? </a:t>
            </a:r>
          </a:p>
          <a:p>
            <a:pPr lvl="2"/>
            <a:r>
              <a:rPr lang="en-US" sz="2100" b="1" dirty="0">
                <a:solidFill>
                  <a:srgbClr val="FF0000"/>
                </a:solidFill>
              </a:rPr>
              <a:t>Q2: Which property would we want to have?</a:t>
            </a:r>
          </a:p>
          <a:p>
            <a:pPr lvl="2"/>
            <a:r>
              <a:rPr lang="en-US" sz="2100" b="1" dirty="0">
                <a:solidFill>
                  <a:srgbClr val="FF0000"/>
                </a:solidFill>
              </a:rPr>
              <a:t>Q3: What does an “attack”  look like? </a:t>
            </a:r>
          </a:p>
        </p:txBody>
      </p:sp>
      <p:pic>
        <p:nvPicPr>
          <p:cNvPr id="5" name="Picture 4">
            <a:extLst>
              <a:ext uri="{FF2B5EF4-FFF2-40B4-BE49-F238E27FC236}">
                <a16:creationId xmlns:a16="http://schemas.microsoft.com/office/drawing/2014/main" id="{6661F66C-C888-044E-BF9D-E577D93128D7}"/>
              </a:ext>
            </a:extLst>
          </p:cNvPr>
          <p:cNvPicPr>
            <a:picLocks noChangeAspect="1"/>
          </p:cNvPicPr>
          <p:nvPr/>
        </p:nvPicPr>
        <p:blipFill>
          <a:blip r:embed="rId3"/>
          <a:stretch>
            <a:fillRect/>
          </a:stretch>
        </p:blipFill>
        <p:spPr>
          <a:xfrm>
            <a:off x="6179993" y="1"/>
            <a:ext cx="2964007" cy="1677126"/>
          </a:xfrm>
          <a:prstGeom prst="rect">
            <a:avLst/>
          </a:prstGeom>
        </p:spPr>
      </p:pic>
    </p:spTree>
    <p:extLst>
      <p:ext uri="{BB962C8B-B14F-4D97-AF65-F5344CB8AC3E}">
        <p14:creationId xmlns:p14="http://schemas.microsoft.com/office/powerpoint/2010/main" val="209586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809" y="186407"/>
            <a:ext cx="8520600" cy="572700"/>
          </a:xfrm>
        </p:spPr>
        <p:txBody>
          <a:bodyPr/>
          <a:lstStyle/>
          <a:p>
            <a:r>
              <a:rPr lang="en-US" dirty="0"/>
              <a:t>Recommender </a:t>
            </a:r>
            <a:br>
              <a:rPr lang="en-US" dirty="0"/>
            </a:br>
            <a:r>
              <a:rPr lang="en-US" dirty="0"/>
              <a:t>systems vs. Privacy</a:t>
            </a:r>
          </a:p>
        </p:txBody>
      </p:sp>
      <p:sp>
        <p:nvSpPr>
          <p:cNvPr id="3" name="Content Placeholder 2"/>
          <p:cNvSpPr>
            <a:spLocks noGrp="1"/>
          </p:cNvSpPr>
          <p:nvPr>
            <p:ph idx="1"/>
          </p:nvPr>
        </p:nvSpPr>
        <p:spPr>
          <a:xfrm>
            <a:off x="237809" y="1577348"/>
            <a:ext cx="8520600" cy="3416400"/>
          </a:xfrm>
        </p:spPr>
        <p:txBody>
          <a:bodyPr>
            <a:normAutofit/>
          </a:bodyPr>
          <a:lstStyle/>
          <a:p>
            <a:pPr marL="114300" indent="0">
              <a:buNone/>
            </a:pPr>
            <a:r>
              <a:rPr lang="en-US" dirty="0">
                <a:solidFill>
                  <a:schemeClr val="tx1"/>
                </a:solidFill>
              </a:rPr>
              <a:t>Attack:</a:t>
            </a:r>
          </a:p>
          <a:p>
            <a:pPr lvl="1"/>
            <a:r>
              <a:rPr lang="en-US" sz="1600" dirty="0">
                <a:solidFill>
                  <a:schemeClr val="tx1"/>
                </a:solidFill>
              </a:rPr>
              <a:t>Given auxiliary (background) information about a user, infer his </a:t>
            </a:r>
            <a:r>
              <a:rPr lang="en-US" sz="1600" b="1" i="1" dirty="0">
                <a:solidFill>
                  <a:schemeClr val="tx1"/>
                </a:solidFill>
              </a:rPr>
              <a:t>individual transactions </a:t>
            </a:r>
            <a:r>
              <a:rPr lang="en-US" sz="1600" dirty="0">
                <a:solidFill>
                  <a:schemeClr val="tx1"/>
                </a:solidFill>
              </a:rPr>
              <a:t>from temporal changes in the recommendations (public aggregated outputs)</a:t>
            </a:r>
          </a:p>
          <a:p>
            <a:pPr lvl="1"/>
            <a:r>
              <a:rPr lang="en-US" sz="1600" dirty="0">
                <a:solidFill>
                  <a:schemeClr val="tx1"/>
                </a:solidFill>
              </a:rPr>
              <a:t>Auxiliary information: public user ratings, Amazon’s verified purchase, tweets, listings of books in </a:t>
            </a:r>
            <a:r>
              <a:rPr lang="en-US" sz="1600" dirty="0" err="1">
                <a:solidFill>
                  <a:schemeClr val="tx1"/>
                </a:solidFill>
              </a:rPr>
              <a:t>Facebook</a:t>
            </a:r>
            <a:r>
              <a:rPr lang="en-US" sz="1600" dirty="0">
                <a:solidFill>
                  <a:schemeClr val="tx1"/>
                </a:solidFill>
              </a:rPr>
              <a:t>, …  </a:t>
            </a:r>
          </a:p>
          <a:p>
            <a:pPr lvl="1"/>
            <a:r>
              <a:rPr lang="en-US" sz="1600" dirty="0">
                <a:solidFill>
                  <a:schemeClr val="tx1"/>
                </a:solidFill>
              </a:rPr>
              <a:t>Attack works better for “less conventional” users (no similar users in DB)</a:t>
            </a:r>
          </a:p>
          <a:p>
            <a:pPr lvl="1">
              <a:buNone/>
            </a:pPr>
            <a:endParaRPr lang="en-US" dirty="0">
              <a:solidFill>
                <a:schemeClr val="tx1"/>
              </a:solidFill>
            </a:endParaRPr>
          </a:p>
        </p:txBody>
      </p:sp>
      <p:pic>
        <p:nvPicPr>
          <p:cNvPr id="4" name="Picture 3">
            <a:extLst>
              <a:ext uri="{FF2B5EF4-FFF2-40B4-BE49-F238E27FC236}">
                <a16:creationId xmlns:a16="http://schemas.microsoft.com/office/drawing/2014/main" id="{2AE1BC76-74DE-7447-9E99-F6AF2593D2CE}"/>
              </a:ext>
            </a:extLst>
          </p:cNvPr>
          <p:cNvPicPr>
            <a:picLocks noChangeAspect="1"/>
          </p:cNvPicPr>
          <p:nvPr/>
        </p:nvPicPr>
        <p:blipFill>
          <a:blip r:embed="rId3"/>
          <a:stretch>
            <a:fillRect/>
          </a:stretch>
        </p:blipFill>
        <p:spPr>
          <a:xfrm>
            <a:off x="6179994" y="0"/>
            <a:ext cx="2964007" cy="1677126"/>
          </a:xfrm>
          <a:prstGeom prst="rect">
            <a:avLst/>
          </a:prstGeom>
        </p:spPr>
      </p:pic>
    </p:spTree>
    <p:extLst>
      <p:ext uri="{BB962C8B-B14F-4D97-AF65-F5344CB8AC3E}">
        <p14:creationId xmlns:p14="http://schemas.microsoft.com/office/powerpoint/2010/main" val="514371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a:xfrm>
            <a:off x="237809" y="158533"/>
            <a:ext cx="8520600" cy="572700"/>
          </a:xfrm>
        </p:spPr>
        <p:txBody>
          <a:bodyPr/>
          <a:lstStyle/>
          <a:p>
            <a:pPr eaLnBrk="1" hangingPunct="1"/>
            <a:r>
              <a:rPr lang="en-US" sz="2600" dirty="0"/>
              <a:t>De-identification Failure: Massachusetts GIC Incident</a:t>
            </a:r>
          </a:p>
        </p:txBody>
      </p:sp>
      <p:graphicFrame>
        <p:nvGraphicFramePr>
          <p:cNvPr id="48132" name="Group 4"/>
          <p:cNvGraphicFramePr>
            <a:graphicFrameLocks noGrp="1"/>
          </p:cNvGraphicFramePr>
          <p:nvPr/>
        </p:nvGraphicFramePr>
        <p:xfrm>
          <a:off x="1885950" y="3132534"/>
          <a:ext cx="2800351" cy="1249680"/>
        </p:xfrm>
        <a:graphic>
          <a:graphicData uri="http://schemas.openxmlformats.org/drawingml/2006/table">
            <a:tbl>
              <a:tblPr/>
              <a:tblGrid>
                <a:gridCol w="563987">
                  <a:extLst>
                    <a:ext uri="{9D8B030D-6E8A-4147-A177-3AD203B41FA5}">
                      <a16:colId xmlns:a16="http://schemas.microsoft.com/office/drawing/2014/main" val="20000"/>
                    </a:ext>
                  </a:extLst>
                </a:gridCol>
                <a:gridCol w="677567">
                  <a:extLst>
                    <a:ext uri="{9D8B030D-6E8A-4147-A177-3AD203B41FA5}">
                      <a16:colId xmlns:a16="http://schemas.microsoft.com/office/drawing/2014/main" val="20001"/>
                    </a:ext>
                  </a:extLst>
                </a:gridCol>
                <a:gridCol w="391658">
                  <a:extLst>
                    <a:ext uri="{9D8B030D-6E8A-4147-A177-3AD203B41FA5}">
                      <a16:colId xmlns:a16="http://schemas.microsoft.com/office/drawing/2014/main" val="20002"/>
                    </a:ext>
                  </a:extLst>
                </a:gridCol>
                <a:gridCol w="467378">
                  <a:extLst>
                    <a:ext uri="{9D8B030D-6E8A-4147-A177-3AD203B41FA5}">
                      <a16:colId xmlns:a16="http://schemas.microsoft.com/office/drawing/2014/main" val="20003"/>
                    </a:ext>
                  </a:extLst>
                </a:gridCol>
                <a:gridCol w="699761">
                  <a:extLst>
                    <a:ext uri="{9D8B030D-6E8A-4147-A177-3AD203B41FA5}">
                      <a16:colId xmlns:a16="http://schemas.microsoft.com/office/drawing/2014/main" val="20004"/>
                    </a:ext>
                  </a:extLst>
                </a:gridCol>
              </a:tblGrid>
              <a:tr h="2971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dirty="0">
                          <a:ln>
                            <a:noFill/>
                          </a:ln>
                          <a:solidFill>
                            <a:srgbClr val="993300"/>
                          </a:solidFill>
                          <a:effectLst/>
                          <a:latin typeface="Arial" charset="0"/>
                          <a:cs typeface="Times New Roman" pitchFamily="18" charset="0"/>
                        </a:rPr>
                        <a:t>Name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dirty="0">
                          <a:ln>
                            <a:noFill/>
                          </a:ln>
                          <a:solidFill>
                            <a:srgbClr val="993300"/>
                          </a:solidFill>
                          <a:effectLst/>
                          <a:latin typeface="Arial" charset="0"/>
                          <a:cs typeface="Times New Roman" pitchFamily="18" charset="0"/>
                        </a:rPr>
                        <a:t>SSN</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dirty="0">
                          <a:ln>
                            <a:noFill/>
                          </a:ln>
                          <a:solidFill>
                            <a:srgbClr val="993300"/>
                          </a:solidFill>
                          <a:effectLst/>
                          <a:latin typeface="Arial" charset="0"/>
                          <a:cs typeface="Times New Roman" pitchFamily="18" charset="0"/>
                        </a:rPr>
                        <a:t>Age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dirty="0">
                          <a:ln>
                            <a:noFill/>
                          </a:ln>
                          <a:solidFill>
                            <a:srgbClr val="993300"/>
                          </a:solidFill>
                          <a:effectLst/>
                          <a:latin typeface="Arial" charset="0"/>
                          <a:cs typeface="Times New Roman" pitchFamily="18" charset="0"/>
                        </a:rPr>
                        <a:t>Zip</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Diagnosis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Alice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123456789</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48202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Bob</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323232323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48202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Charley</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232345656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48201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Dave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333333333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48310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Eva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666666666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48310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Diabetes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17463" name="Text Box 55"/>
          <p:cNvSpPr txBox="1">
            <a:spLocks noChangeArrowheads="1"/>
          </p:cNvSpPr>
          <p:nvPr/>
        </p:nvSpPr>
        <p:spPr bwMode="auto">
          <a:xfrm>
            <a:off x="5386387" y="4404151"/>
            <a:ext cx="1566863" cy="253908"/>
          </a:xfrm>
          <a:prstGeom prst="rect">
            <a:avLst/>
          </a:prstGeom>
          <a:noFill/>
          <a:ln w="9525">
            <a:noFill/>
            <a:miter lim="800000"/>
            <a:headEnd/>
            <a:tailEnd/>
          </a:ln>
        </p:spPr>
        <p:txBody>
          <a:bodyPr lIns="68572" tIns="34286" rIns="68572" bIns="34286">
            <a:spAutoFit/>
          </a:bodyPr>
          <a:lstStyle/>
          <a:p>
            <a:r>
              <a:rPr lang="en-US" sz="1200" b="1" dirty="0" err="1"/>
              <a:t>Anonymized</a:t>
            </a:r>
            <a:endParaRPr lang="en-US" sz="1200" b="1" dirty="0"/>
          </a:p>
        </p:txBody>
      </p:sp>
      <p:graphicFrame>
        <p:nvGraphicFramePr>
          <p:cNvPr id="48184" name="Group 56"/>
          <p:cNvGraphicFramePr>
            <a:graphicFrameLocks noGrp="1"/>
          </p:cNvGraphicFramePr>
          <p:nvPr/>
        </p:nvGraphicFramePr>
        <p:xfrm>
          <a:off x="5395912" y="3132534"/>
          <a:ext cx="1557338" cy="1249680"/>
        </p:xfrm>
        <a:graphic>
          <a:graphicData uri="http://schemas.openxmlformats.org/drawingml/2006/table">
            <a:tbl>
              <a:tblPr/>
              <a:tblGrid>
                <a:gridCol w="410766">
                  <a:extLst>
                    <a:ext uri="{9D8B030D-6E8A-4147-A177-3AD203B41FA5}">
                      <a16:colId xmlns:a16="http://schemas.microsoft.com/office/drawing/2014/main" val="20000"/>
                    </a:ext>
                  </a:extLst>
                </a:gridCol>
                <a:gridCol w="470297">
                  <a:extLst>
                    <a:ext uri="{9D8B030D-6E8A-4147-A177-3AD203B41FA5}">
                      <a16:colId xmlns:a16="http://schemas.microsoft.com/office/drawing/2014/main" val="20001"/>
                    </a:ext>
                  </a:extLst>
                </a:gridCol>
                <a:gridCol w="676275">
                  <a:extLst>
                    <a:ext uri="{9D8B030D-6E8A-4147-A177-3AD203B41FA5}">
                      <a16:colId xmlns:a16="http://schemas.microsoft.com/office/drawing/2014/main" val="20002"/>
                    </a:ext>
                  </a:extLst>
                </a:gridCol>
              </a:tblGrid>
              <a:tr h="2971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dirty="0">
                          <a:ln>
                            <a:noFill/>
                          </a:ln>
                          <a:solidFill>
                            <a:srgbClr val="993300"/>
                          </a:solidFill>
                          <a:effectLst/>
                          <a:latin typeface="Arial" charset="0"/>
                          <a:cs typeface="Times New Roman" pitchFamily="18" charset="0"/>
                        </a:rPr>
                        <a:t>Age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Zip</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Diagnosis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48202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48202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48201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48310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55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48310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Diabetes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17501" name="Text Box 93"/>
          <p:cNvSpPr txBox="1">
            <a:spLocks noChangeArrowheads="1"/>
          </p:cNvSpPr>
          <p:nvPr/>
        </p:nvSpPr>
        <p:spPr bwMode="auto">
          <a:xfrm>
            <a:off x="1885950" y="4404151"/>
            <a:ext cx="1885950" cy="253908"/>
          </a:xfrm>
          <a:prstGeom prst="rect">
            <a:avLst/>
          </a:prstGeom>
          <a:noFill/>
          <a:ln w="9525">
            <a:noFill/>
            <a:miter lim="800000"/>
            <a:headEnd/>
            <a:tailEnd/>
          </a:ln>
        </p:spPr>
        <p:txBody>
          <a:bodyPr wrap="square" lIns="68572" tIns="34286" rIns="68572" bIns="34286">
            <a:spAutoFit/>
          </a:bodyPr>
          <a:lstStyle/>
          <a:p>
            <a:r>
              <a:rPr lang="en-US" sz="1200" b="1" dirty="0"/>
              <a:t>GIC</a:t>
            </a:r>
          </a:p>
        </p:txBody>
      </p:sp>
      <p:sp>
        <p:nvSpPr>
          <p:cNvPr id="9" name="Rectangle 3"/>
          <p:cNvSpPr txBox="1">
            <a:spLocks noChangeArrowheads="1"/>
          </p:cNvSpPr>
          <p:nvPr/>
        </p:nvSpPr>
        <p:spPr bwMode="auto">
          <a:xfrm>
            <a:off x="434109" y="1028701"/>
            <a:ext cx="5795241" cy="1967296"/>
          </a:xfrm>
          <a:prstGeom prst="rect">
            <a:avLst/>
          </a:prstGeom>
          <a:noFill/>
          <a:ln w="12700">
            <a:noFill/>
            <a:miter lim="800000"/>
            <a:headEnd/>
            <a:tailEnd/>
          </a:ln>
          <a:effectLst/>
        </p:spPr>
        <p:txBody>
          <a:bodyPr vert="horz" wrap="square" lIns="67859" tIns="33334" rIns="67859" bIns="33334" numCol="1" anchor="t" anchorCtr="0" compatLnSpc="1">
            <a:prstTxWarp prst="textNoShape">
              <a:avLst/>
            </a:prstTxWarp>
          </a:bodyPr>
          <a:lstStyle/>
          <a:p>
            <a:pPr marL="257145" indent="-257145" defTabSz="685720" eaLnBrk="0" hangingPunct="0">
              <a:spcBef>
                <a:spcPct val="20000"/>
              </a:spcBef>
              <a:buClr>
                <a:srgbClr val="00279F"/>
              </a:buClr>
              <a:buSzPct val="75000"/>
              <a:buFont typeface="Monotype Sorts" pitchFamily="2" charset="2"/>
              <a:buChar char="n"/>
              <a:defRPr/>
            </a:pPr>
            <a:r>
              <a:rPr lang="en-US" sz="2100" dirty="0"/>
              <a:t>Massachusetts GIC released “</a:t>
            </a:r>
            <a:r>
              <a:rPr lang="en-US" sz="2100" dirty="0" err="1"/>
              <a:t>anonymized</a:t>
            </a:r>
            <a:r>
              <a:rPr lang="en-US" sz="2100" dirty="0"/>
              <a:t>” data on state employees’ hospital visit</a:t>
            </a:r>
          </a:p>
          <a:p>
            <a:pPr marL="257145" indent="-257145" defTabSz="685720" eaLnBrk="0" hangingPunct="0">
              <a:spcBef>
                <a:spcPct val="20000"/>
              </a:spcBef>
              <a:buClr>
                <a:srgbClr val="00279F"/>
              </a:buClr>
              <a:buSzPct val="75000"/>
              <a:buFont typeface="Monotype Sorts" pitchFamily="2" charset="2"/>
              <a:buChar char="n"/>
              <a:defRPr/>
            </a:pPr>
            <a:r>
              <a:rPr lang="en-US" sz="2100" dirty="0"/>
              <a:t>Then </a:t>
            </a:r>
            <a:r>
              <a:rPr lang="en-US" sz="2100" dirty="0">
                <a:hlinkClick r:id="rId3"/>
              </a:rPr>
              <a:t>Governor William Weld </a:t>
            </a:r>
            <a:r>
              <a:rPr lang="en-US" sz="2100" dirty="0"/>
              <a:t>assured the public about the data’s privacy</a:t>
            </a:r>
            <a:endParaRPr lang="en-US" sz="1800" dirty="0"/>
          </a:p>
        </p:txBody>
      </p:sp>
      <p:pic>
        <p:nvPicPr>
          <p:cNvPr id="8" name="Picture 2" descr="WilliamWel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582" y="1085851"/>
            <a:ext cx="1120619" cy="19101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10984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1664384" y="1712963"/>
            <a:ext cx="1873143" cy="3257550"/>
          </a:xfrm>
          <a:prstGeom prst="rect">
            <a:avLst/>
          </a:prstGeom>
          <a:solidFill>
            <a:srgbClr val="FFCCFF">
              <a:alpha val="50195"/>
            </a:srgbClr>
          </a:solidFill>
          <a:ln w="9525">
            <a:solidFill>
              <a:schemeClr val="tx1"/>
            </a:solidFill>
            <a:miter lim="800000"/>
            <a:headEnd/>
            <a:tailEnd/>
          </a:ln>
        </p:spPr>
        <p:txBody>
          <a:bodyPr wrap="none" lIns="68572" tIns="34286" rIns="68572" bIns="34286" anchor="ctr"/>
          <a:lstStyle/>
          <a:p>
            <a:endParaRPr lang="en-US" sz="1050"/>
          </a:p>
        </p:txBody>
      </p:sp>
      <p:graphicFrame>
        <p:nvGraphicFramePr>
          <p:cNvPr id="49158" name="Group 6"/>
          <p:cNvGraphicFramePr>
            <a:graphicFrameLocks noGrp="1"/>
          </p:cNvGraphicFramePr>
          <p:nvPr/>
        </p:nvGraphicFramePr>
        <p:xfrm>
          <a:off x="5162406" y="2224335"/>
          <a:ext cx="3187412" cy="1815323"/>
        </p:xfrm>
        <a:graphic>
          <a:graphicData uri="http://schemas.openxmlformats.org/drawingml/2006/table">
            <a:tbl>
              <a:tblPr/>
              <a:tblGrid>
                <a:gridCol w="642153">
                  <a:extLst>
                    <a:ext uri="{9D8B030D-6E8A-4147-A177-3AD203B41FA5}">
                      <a16:colId xmlns:a16="http://schemas.microsoft.com/office/drawing/2014/main" val="20000"/>
                    </a:ext>
                  </a:extLst>
                </a:gridCol>
                <a:gridCol w="772043">
                  <a:extLst>
                    <a:ext uri="{9D8B030D-6E8A-4147-A177-3AD203B41FA5}">
                      <a16:colId xmlns:a16="http://schemas.microsoft.com/office/drawing/2014/main" val="20001"/>
                    </a:ext>
                  </a:extLst>
                </a:gridCol>
                <a:gridCol w="477236">
                  <a:extLst>
                    <a:ext uri="{9D8B030D-6E8A-4147-A177-3AD203B41FA5}">
                      <a16:colId xmlns:a16="http://schemas.microsoft.com/office/drawing/2014/main" val="20002"/>
                    </a:ext>
                  </a:extLst>
                </a:gridCol>
                <a:gridCol w="500588">
                  <a:extLst>
                    <a:ext uri="{9D8B030D-6E8A-4147-A177-3AD203B41FA5}">
                      <a16:colId xmlns:a16="http://schemas.microsoft.com/office/drawing/2014/main" val="20003"/>
                    </a:ext>
                  </a:extLst>
                </a:gridCol>
                <a:gridCol w="795392">
                  <a:extLst>
                    <a:ext uri="{9D8B030D-6E8A-4147-A177-3AD203B41FA5}">
                      <a16:colId xmlns:a16="http://schemas.microsoft.com/office/drawing/2014/main" val="20004"/>
                    </a:ext>
                  </a:extLst>
                </a:gridCol>
              </a:tblGrid>
              <a:tr h="437623">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1" i="0" u="none" strike="noStrike" cap="none" normalizeH="0" baseline="0" dirty="0">
                          <a:ln>
                            <a:noFill/>
                          </a:ln>
                          <a:solidFill>
                            <a:srgbClr val="993300"/>
                          </a:solidFill>
                          <a:effectLst/>
                          <a:latin typeface="Arial" charset="0"/>
                          <a:cs typeface="Times New Roman" pitchFamily="18" charset="0"/>
                        </a:rPr>
                        <a:t>Name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1" i="0" u="none" strike="noStrike" cap="none" normalizeH="0" baseline="0" dirty="0">
                          <a:ln>
                            <a:noFill/>
                          </a:ln>
                          <a:solidFill>
                            <a:srgbClr val="993300"/>
                          </a:solidFill>
                          <a:effectLst/>
                          <a:latin typeface="Arial" charset="0"/>
                          <a:cs typeface="Times New Roman" pitchFamily="18" charset="0"/>
                        </a:rPr>
                        <a:t>SSN</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1" i="0" u="none" strike="noStrike" cap="none" normalizeH="0" baseline="0" dirty="0">
                          <a:ln>
                            <a:noFill/>
                          </a:ln>
                          <a:solidFill>
                            <a:srgbClr val="993300"/>
                          </a:solidFill>
                          <a:effectLst/>
                          <a:latin typeface="Arial" charset="0"/>
                          <a:cs typeface="Times New Roman" pitchFamily="18" charset="0"/>
                        </a:rPr>
                        <a:t>Age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1" i="0" u="none" strike="noStrike" cap="none" normalizeH="0" baseline="0" dirty="0">
                          <a:ln>
                            <a:noFill/>
                          </a:ln>
                          <a:solidFill>
                            <a:srgbClr val="993300"/>
                          </a:solidFill>
                          <a:effectLst/>
                          <a:latin typeface="Arial" charset="0"/>
                          <a:cs typeface="Times New Roman" pitchFamily="18" charset="0"/>
                        </a:rPr>
                        <a:t>Zip</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1" i="0" u="none" strike="noStrike" cap="none" normalizeH="0" baseline="0">
                          <a:ln>
                            <a:noFill/>
                          </a:ln>
                          <a:solidFill>
                            <a:srgbClr val="993300"/>
                          </a:solidFill>
                          <a:effectLst/>
                          <a:latin typeface="Arial" charset="0"/>
                          <a:cs typeface="Times New Roman" pitchFamily="18" charset="0"/>
                        </a:rPr>
                        <a:t>Diagnosis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27554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Alice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123456789</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dirty="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48202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AIDS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554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Bob</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323232323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48202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AIDS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554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dirty="0">
                          <a:ln>
                            <a:noFill/>
                          </a:ln>
                          <a:solidFill>
                            <a:schemeClr val="tx1"/>
                          </a:solidFill>
                          <a:effectLst/>
                          <a:latin typeface="Arial" charset="0"/>
                          <a:cs typeface="Times New Roman" pitchFamily="18" charset="0"/>
                        </a:rPr>
                        <a:t>Charley</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dirty="0">
                          <a:ln>
                            <a:noFill/>
                          </a:ln>
                          <a:solidFill>
                            <a:schemeClr val="tx1"/>
                          </a:solidFill>
                          <a:effectLst/>
                          <a:latin typeface="Arial" charset="0"/>
                          <a:cs typeface="Times New Roman" pitchFamily="18" charset="0"/>
                        </a:rPr>
                        <a:t>232345656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48201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Asthma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554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Dave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333333333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55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48310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Asthma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7554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dirty="0">
                          <a:ln>
                            <a:noFill/>
                          </a:ln>
                          <a:solidFill>
                            <a:schemeClr val="tx1"/>
                          </a:solidFill>
                          <a:effectLst/>
                          <a:latin typeface="Arial" charset="0"/>
                          <a:cs typeface="Times New Roman" pitchFamily="18" charset="0"/>
                        </a:rPr>
                        <a:t>Eva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666666666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55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a:ln>
                            <a:noFill/>
                          </a:ln>
                          <a:solidFill>
                            <a:schemeClr val="tx1"/>
                          </a:solidFill>
                          <a:effectLst/>
                          <a:latin typeface="Arial" charset="0"/>
                          <a:cs typeface="Times New Roman" pitchFamily="18" charset="0"/>
                        </a:rPr>
                        <a:t>48310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900" b="0" i="0" u="none" strike="noStrike" cap="none" normalizeH="0" baseline="0" dirty="0">
                          <a:ln>
                            <a:noFill/>
                          </a:ln>
                          <a:solidFill>
                            <a:schemeClr val="tx1"/>
                          </a:solidFill>
                          <a:effectLst/>
                          <a:latin typeface="Arial" charset="0"/>
                          <a:cs typeface="Times New Roman" pitchFamily="18" charset="0"/>
                        </a:rPr>
                        <a:t>Diabetes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49211" name="Group 59"/>
          <p:cNvGraphicFramePr>
            <a:graphicFrameLocks noGrp="1"/>
          </p:cNvGraphicFramePr>
          <p:nvPr/>
        </p:nvGraphicFramePr>
        <p:xfrm>
          <a:off x="1835834" y="3827515"/>
          <a:ext cx="1371600" cy="904820"/>
        </p:xfrm>
        <a:graphic>
          <a:graphicData uri="http://schemas.openxmlformats.org/drawingml/2006/table">
            <a:tbl>
              <a:tblPr/>
              <a:tblGrid>
                <a:gridCol w="51435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2904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dirty="0">
                          <a:ln>
                            <a:noFill/>
                          </a:ln>
                          <a:solidFill>
                            <a:srgbClr val="993300"/>
                          </a:solidFill>
                          <a:effectLst/>
                          <a:latin typeface="Arial" charset="0"/>
                          <a:cs typeface="Times New Roman" pitchFamily="18" charset="0"/>
                        </a:rPr>
                        <a:t>Name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dirty="0">
                          <a:ln>
                            <a:noFill/>
                          </a:ln>
                          <a:solidFill>
                            <a:srgbClr val="993300"/>
                          </a:solidFill>
                          <a:effectLst/>
                          <a:latin typeface="Arial" charset="0"/>
                          <a:cs typeface="Times New Roman" pitchFamily="18" charset="0"/>
                        </a:rPr>
                        <a:t>Age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Zip</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20478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Alice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48202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0478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Charley</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48201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478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Dave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48310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8518" name="Text Box 86"/>
          <p:cNvSpPr txBox="1">
            <a:spLocks noChangeArrowheads="1"/>
          </p:cNvSpPr>
          <p:nvPr/>
        </p:nvSpPr>
        <p:spPr bwMode="auto">
          <a:xfrm>
            <a:off x="154709" y="3964595"/>
            <a:ext cx="1351032" cy="530906"/>
          </a:xfrm>
          <a:prstGeom prst="rect">
            <a:avLst/>
          </a:prstGeom>
          <a:noFill/>
          <a:ln w="9525">
            <a:noFill/>
            <a:miter lim="800000"/>
            <a:headEnd/>
            <a:tailEnd/>
          </a:ln>
        </p:spPr>
        <p:txBody>
          <a:bodyPr wrap="square" lIns="68572" tIns="34286" rIns="68572" bIns="34286">
            <a:spAutoFit/>
          </a:bodyPr>
          <a:lstStyle/>
          <a:p>
            <a:r>
              <a:rPr lang="en-US" sz="1500" dirty="0"/>
              <a:t>Voter roll for Cambridge</a:t>
            </a:r>
          </a:p>
        </p:txBody>
      </p:sp>
      <p:sp>
        <p:nvSpPr>
          <p:cNvPr id="14" name="Rectangle 3"/>
          <p:cNvSpPr txBox="1">
            <a:spLocks noChangeArrowheads="1"/>
          </p:cNvSpPr>
          <p:nvPr/>
        </p:nvSpPr>
        <p:spPr bwMode="auto">
          <a:xfrm>
            <a:off x="154709" y="177539"/>
            <a:ext cx="8708881" cy="1085850"/>
          </a:xfrm>
          <a:prstGeom prst="rect">
            <a:avLst/>
          </a:prstGeom>
          <a:noFill/>
          <a:ln w="12700">
            <a:noFill/>
            <a:miter lim="800000"/>
            <a:headEnd/>
            <a:tailEnd/>
          </a:ln>
          <a:effectLst/>
        </p:spPr>
        <p:txBody>
          <a:bodyPr vert="horz" wrap="square" lIns="67859" tIns="33334" rIns="67859" bIns="33334" numCol="1" anchor="t" anchorCtr="0" compatLnSpc="1">
            <a:prstTxWarp prst="textNoShape">
              <a:avLst/>
            </a:prstTxWarp>
          </a:bodyPr>
          <a:lstStyle/>
          <a:p>
            <a:pPr marL="257145" indent="-257145" defTabSz="685720" eaLnBrk="0" hangingPunct="0">
              <a:spcBef>
                <a:spcPct val="20000"/>
              </a:spcBef>
              <a:buClr>
                <a:srgbClr val="00279F"/>
              </a:buClr>
              <a:buSzPct val="75000"/>
              <a:buFont typeface="Monotype Sorts" pitchFamily="2" charset="2"/>
              <a:buChar char="n"/>
              <a:defRPr/>
            </a:pPr>
            <a:r>
              <a:rPr lang="en-US" sz="2100" dirty="0"/>
              <a:t>Then-graduate student Latanya Sweeney linked the data with Voter registration data in Cambridge and identified Governor Weld’s record</a:t>
            </a:r>
            <a:endParaRPr lang="en-US" sz="1800" dirty="0"/>
          </a:p>
        </p:txBody>
      </p:sp>
      <p:graphicFrame>
        <p:nvGraphicFramePr>
          <p:cNvPr id="49241" name="Group 89"/>
          <p:cNvGraphicFramePr>
            <a:graphicFrameLocks noGrp="1"/>
          </p:cNvGraphicFramePr>
          <p:nvPr/>
        </p:nvGraphicFramePr>
        <p:xfrm>
          <a:off x="1778684" y="2055864"/>
          <a:ext cx="1600200" cy="1259625"/>
        </p:xfrm>
        <a:graphic>
          <a:graphicData uri="http://schemas.openxmlformats.org/drawingml/2006/table">
            <a:tbl>
              <a:tblPr/>
              <a:tblGrid>
                <a:gridCol w="422672">
                  <a:extLst>
                    <a:ext uri="{9D8B030D-6E8A-4147-A177-3AD203B41FA5}">
                      <a16:colId xmlns:a16="http://schemas.microsoft.com/office/drawing/2014/main" val="20000"/>
                    </a:ext>
                  </a:extLst>
                </a:gridCol>
                <a:gridCol w="483394">
                  <a:extLst>
                    <a:ext uri="{9D8B030D-6E8A-4147-A177-3AD203B41FA5}">
                      <a16:colId xmlns:a16="http://schemas.microsoft.com/office/drawing/2014/main" val="20001"/>
                    </a:ext>
                  </a:extLst>
                </a:gridCol>
                <a:gridCol w="694134">
                  <a:extLst>
                    <a:ext uri="{9D8B030D-6E8A-4147-A177-3AD203B41FA5}">
                      <a16:colId xmlns:a16="http://schemas.microsoft.com/office/drawing/2014/main" val="20002"/>
                    </a:ext>
                  </a:extLst>
                </a:gridCol>
              </a:tblGrid>
              <a:tr h="2904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dirty="0">
                          <a:ln>
                            <a:noFill/>
                          </a:ln>
                          <a:solidFill>
                            <a:srgbClr val="993300"/>
                          </a:solidFill>
                          <a:effectLst/>
                          <a:latin typeface="Arial" charset="0"/>
                          <a:cs typeface="Times New Roman" pitchFamily="18" charset="0"/>
                        </a:rPr>
                        <a:t>Age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Zip</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Diagnosis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48202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07169">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48202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AIDS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44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48201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48310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Asthma</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82880">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48310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Diabetes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1F25A392-E452-C246-80CC-5EFEBE5752CE}"/>
              </a:ext>
            </a:extLst>
          </p:cNvPr>
          <p:cNvSpPr/>
          <p:nvPr/>
        </p:nvSpPr>
        <p:spPr>
          <a:xfrm>
            <a:off x="1217681" y="993188"/>
            <a:ext cx="7301132" cy="415498"/>
          </a:xfrm>
          <a:prstGeom prst="rect">
            <a:avLst/>
          </a:prstGeom>
        </p:spPr>
        <p:txBody>
          <a:bodyPr wrap="square">
            <a:spAutoFit/>
          </a:bodyPr>
          <a:lstStyle/>
          <a:p>
            <a:r>
              <a:rPr lang="en-US" sz="2100" dirty="0">
                <a:solidFill>
                  <a:srgbClr val="C00000"/>
                </a:solidFill>
                <a:latin typeface="Helvetica" pitchFamily="2" charset="0"/>
              </a:rPr>
              <a:t>Auxiliary data: voter rolls (date of birth, gender, zip code)</a:t>
            </a:r>
          </a:p>
        </p:txBody>
      </p:sp>
      <p:sp>
        <p:nvSpPr>
          <p:cNvPr id="13" name="Text Box 86">
            <a:extLst>
              <a:ext uri="{FF2B5EF4-FFF2-40B4-BE49-F238E27FC236}">
                <a16:creationId xmlns:a16="http://schemas.microsoft.com/office/drawing/2014/main" id="{D19B37CF-7F73-BE44-9EB2-B1E346FF025F}"/>
              </a:ext>
            </a:extLst>
          </p:cNvPr>
          <p:cNvSpPr txBox="1">
            <a:spLocks noChangeArrowheads="1"/>
          </p:cNvSpPr>
          <p:nvPr/>
        </p:nvSpPr>
        <p:spPr bwMode="auto">
          <a:xfrm>
            <a:off x="230545" y="2420223"/>
            <a:ext cx="1351032" cy="530906"/>
          </a:xfrm>
          <a:prstGeom prst="rect">
            <a:avLst/>
          </a:prstGeom>
          <a:noFill/>
          <a:ln w="9525">
            <a:noFill/>
            <a:miter lim="800000"/>
            <a:headEnd/>
            <a:tailEnd/>
          </a:ln>
        </p:spPr>
        <p:txBody>
          <a:bodyPr wrap="square" lIns="68572" tIns="34286" rIns="68572" bIns="34286">
            <a:spAutoFit/>
          </a:bodyPr>
          <a:lstStyle/>
          <a:p>
            <a:r>
              <a:rPr lang="en-US" sz="1500" dirty="0"/>
              <a:t>Anonymized GIC data</a:t>
            </a:r>
          </a:p>
        </p:txBody>
      </p:sp>
      <p:cxnSp>
        <p:nvCxnSpPr>
          <p:cNvPr id="5" name="Straight Arrow Connector 4">
            <a:extLst>
              <a:ext uri="{FF2B5EF4-FFF2-40B4-BE49-F238E27FC236}">
                <a16:creationId xmlns:a16="http://schemas.microsoft.com/office/drawing/2014/main" id="{4F42A640-A292-C34B-BED2-C84B9FC64BB0}"/>
              </a:ext>
            </a:extLst>
          </p:cNvPr>
          <p:cNvCxnSpPr/>
          <p:nvPr/>
        </p:nvCxnSpPr>
        <p:spPr>
          <a:xfrm>
            <a:off x="3796145" y="3131996"/>
            <a:ext cx="10721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025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809" y="195643"/>
            <a:ext cx="8520600" cy="572700"/>
          </a:xfrm>
        </p:spPr>
        <p:txBody>
          <a:bodyPr/>
          <a:lstStyle/>
          <a:p>
            <a:r>
              <a:rPr lang="en-US" dirty="0"/>
              <a:t>Re-identification</a:t>
            </a:r>
          </a:p>
        </p:txBody>
      </p:sp>
      <p:pic>
        <p:nvPicPr>
          <p:cNvPr id="4" name="Picture 2" descr="k-anonymity.jpg"/>
          <p:cNvPicPr>
            <a:picLocks noChangeAspect="1" noChangeArrowheads="1"/>
          </p:cNvPicPr>
          <p:nvPr/>
        </p:nvPicPr>
        <p:blipFill>
          <a:blip r:embed="rId2" cstate="print"/>
          <a:srcRect/>
          <a:stretch>
            <a:fillRect/>
          </a:stretch>
        </p:blipFill>
        <p:spPr bwMode="auto">
          <a:xfrm>
            <a:off x="1394691" y="1099127"/>
            <a:ext cx="6384561" cy="3694235"/>
          </a:xfrm>
          <a:prstGeom prst="rect">
            <a:avLst/>
          </a:prstGeom>
          <a:noFill/>
        </p:spPr>
      </p:pic>
    </p:spTree>
    <p:extLst>
      <p:ext uri="{BB962C8B-B14F-4D97-AF65-F5344CB8AC3E}">
        <p14:creationId xmlns:p14="http://schemas.microsoft.com/office/powerpoint/2010/main" val="286786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C8BC-E3BD-CD49-9696-A8B6B5E0458F}"/>
              </a:ext>
            </a:extLst>
          </p:cNvPr>
          <p:cNvSpPr>
            <a:spLocks noGrp="1"/>
          </p:cNvSpPr>
          <p:nvPr>
            <p:ph type="title"/>
          </p:nvPr>
        </p:nvSpPr>
        <p:spPr>
          <a:xfrm>
            <a:off x="262464" y="158697"/>
            <a:ext cx="8520600" cy="572700"/>
          </a:xfrm>
        </p:spPr>
        <p:txBody>
          <a:bodyPr/>
          <a:lstStyle/>
          <a:p>
            <a:r>
              <a:rPr lang="en-US" sz="2000" dirty="0"/>
              <a:t>Consider this example:</a:t>
            </a:r>
          </a:p>
        </p:txBody>
      </p:sp>
      <p:pic>
        <p:nvPicPr>
          <p:cNvPr id="9" name="Content Placeholder 8">
            <a:extLst>
              <a:ext uri="{FF2B5EF4-FFF2-40B4-BE49-F238E27FC236}">
                <a16:creationId xmlns:a16="http://schemas.microsoft.com/office/drawing/2014/main" id="{E3BDCDE8-4AB2-1048-B616-AF5452CADCCF}"/>
              </a:ext>
            </a:extLst>
          </p:cNvPr>
          <p:cNvPicPr>
            <a:picLocks noGrp="1" noChangeAspect="1"/>
          </p:cNvPicPr>
          <p:nvPr>
            <p:ph idx="1"/>
          </p:nvPr>
        </p:nvPicPr>
        <p:blipFill rotWithShape="1">
          <a:blip r:embed="rId2"/>
          <a:srcRect t="25423" r="41722" b="23266"/>
          <a:stretch/>
        </p:blipFill>
        <p:spPr>
          <a:xfrm>
            <a:off x="2235201" y="823760"/>
            <a:ext cx="4535054" cy="2307425"/>
          </a:xfrm>
        </p:spPr>
      </p:pic>
      <p:pic>
        <p:nvPicPr>
          <p:cNvPr id="4" name="Content Placeholder 4">
            <a:extLst>
              <a:ext uri="{FF2B5EF4-FFF2-40B4-BE49-F238E27FC236}">
                <a16:creationId xmlns:a16="http://schemas.microsoft.com/office/drawing/2014/main" id="{23411F50-A91D-9B47-9369-F7E9289E9137}"/>
              </a:ext>
            </a:extLst>
          </p:cNvPr>
          <p:cNvPicPr>
            <a:picLocks noChangeAspect="1"/>
          </p:cNvPicPr>
          <p:nvPr/>
        </p:nvPicPr>
        <p:blipFill rotWithShape="1">
          <a:blip r:embed="rId3"/>
          <a:srcRect l="17653" t="50793" r="14215" b="16408"/>
          <a:stretch/>
        </p:blipFill>
        <p:spPr>
          <a:xfrm>
            <a:off x="1878231" y="3223548"/>
            <a:ext cx="5558682" cy="1477942"/>
          </a:xfrm>
          <a:prstGeom prst="rect">
            <a:avLst/>
          </a:prstGeom>
          <a:noFill/>
          <a:ln>
            <a:noFill/>
          </a:ln>
        </p:spPr>
      </p:pic>
    </p:spTree>
    <p:extLst>
      <p:ext uri="{BB962C8B-B14F-4D97-AF65-F5344CB8AC3E}">
        <p14:creationId xmlns:p14="http://schemas.microsoft.com/office/powerpoint/2010/main" val="306024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686B0E1C-55E4-FE44-A8EE-2EAF3BD8F84B}"/>
              </a:ext>
            </a:extLst>
          </p:cNvPr>
          <p:cNvPicPr>
            <a:picLocks noChangeAspect="1"/>
          </p:cNvPicPr>
          <p:nvPr/>
        </p:nvPicPr>
        <p:blipFill>
          <a:blip r:embed="rId2"/>
          <a:stretch>
            <a:fillRect/>
          </a:stretch>
        </p:blipFill>
        <p:spPr>
          <a:xfrm>
            <a:off x="334952" y="831692"/>
            <a:ext cx="5300853" cy="2378891"/>
          </a:xfrm>
          <a:prstGeom prst="rect">
            <a:avLst/>
          </a:prstGeom>
          <a:noFill/>
          <a:ln>
            <a:noFill/>
          </a:ln>
        </p:spPr>
      </p:pic>
      <p:sp>
        <p:nvSpPr>
          <p:cNvPr id="2" name="Title 1">
            <a:extLst>
              <a:ext uri="{FF2B5EF4-FFF2-40B4-BE49-F238E27FC236}">
                <a16:creationId xmlns:a16="http://schemas.microsoft.com/office/drawing/2014/main" id="{347B8DF7-C948-7D46-A4B2-9A9ADA318754}"/>
              </a:ext>
            </a:extLst>
          </p:cNvPr>
          <p:cNvSpPr>
            <a:spLocks noGrp="1"/>
          </p:cNvSpPr>
          <p:nvPr>
            <p:ph type="title"/>
          </p:nvPr>
        </p:nvSpPr>
        <p:spPr>
          <a:xfrm>
            <a:off x="247046" y="198009"/>
            <a:ext cx="8520600" cy="572700"/>
          </a:xfrm>
        </p:spPr>
        <p:txBody>
          <a:bodyPr/>
          <a:lstStyle/>
          <a:p>
            <a:r>
              <a:rPr lang="en-US" dirty="0"/>
              <a:t>Anonymization</a:t>
            </a:r>
          </a:p>
        </p:txBody>
      </p:sp>
      <p:pic>
        <p:nvPicPr>
          <p:cNvPr id="5" name="Content Placeholder 4">
            <a:extLst>
              <a:ext uri="{FF2B5EF4-FFF2-40B4-BE49-F238E27FC236}">
                <a16:creationId xmlns:a16="http://schemas.microsoft.com/office/drawing/2014/main" id="{2964E750-A6B7-1747-BF3F-E221B231F1A8}"/>
              </a:ext>
            </a:extLst>
          </p:cNvPr>
          <p:cNvPicPr>
            <a:picLocks noGrp="1" noChangeAspect="1"/>
          </p:cNvPicPr>
          <p:nvPr>
            <p:ph idx="1"/>
          </p:nvPr>
        </p:nvPicPr>
        <p:blipFill rotWithShape="1">
          <a:blip r:embed="rId3"/>
          <a:srcRect t="47531"/>
          <a:stretch/>
        </p:blipFill>
        <p:spPr>
          <a:xfrm>
            <a:off x="267657" y="2788036"/>
            <a:ext cx="5347928" cy="2014280"/>
          </a:xfrm>
        </p:spPr>
      </p:pic>
      <p:grpSp>
        <p:nvGrpSpPr>
          <p:cNvPr id="4" name="Group 22">
            <a:extLst>
              <a:ext uri="{FF2B5EF4-FFF2-40B4-BE49-F238E27FC236}">
                <a16:creationId xmlns:a16="http://schemas.microsoft.com/office/drawing/2014/main" id="{A60BF282-DF74-F643-BE89-4356C2492C30}"/>
              </a:ext>
            </a:extLst>
          </p:cNvPr>
          <p:cNvGrpSpPr>
            <a:grpSpLocks/>
          </p:cNvGrpSpPr>
          <p:nvPr/>
        </p:nvGrpSpPr>
        <p:grpSpPr bwMode="auto">
          <a:xfrm>
            <a:off x="5976578" y="2231488"/>
            <a:ext cx="2673926" cy="1714500"/>
            <a:chOff x="1111" y="2400"/>
            <a:chExt cx="3278" cy="1296"/>
          </a:xfrm>
        </p:grpSpPr>
        <p:sp>
          <p:nvSpPr>
            <p:cNvPr id="6" name="Line 15">
              <a:extLst>
                <a:ext uri="{FF2B5EF4-FFF2-40B4-BE49-F238E27FC236}">
                  <a16:creationId xmlns:a16="http://schemas.microsoft.com/office/drawing/2014/main" id="{42B6137F-FB03-FA45-BA78-D9FCAA24AFCA}"/>
                </a:ext>
              </a:extLst>
            </p:cNvPr>
            <p:cNvSpPr>
              <a:spLocks noChangeShapeType="1"/>
            </p:cNvSpPr>
            <p:nvPr/>
          </p:nvSpPr>
          <p:spPr bwMode="blackWhite">
            <a:xfrm>
              <a:off x="1351" y="2400"/>
              <a:ext cx="0" cy="1296"/>
            </a:xfrm>
            <a:prstGeom prst="line">
              <a:avLst/>
            </a:prstGeom>
            <a:noFill/>
            <a:ln w="9525">
              <a:solidFill>
                <a:srgbClr val="C00000"/>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sz="1050"/>
            </a:p>
          </p:txBody>
        </p:sp>
        <p:sp>
          <p:nvSpPr>
            <p:cNvPr id="7" name="Line 16">
              <a:extLst>
                <a:ext uri="{FF2B5EF4-FFF2-40B4-BE49-F238E27FC236}">
                  <a16:creationId xmlns:a16="http://schemas.microsoft.com/office/drawing/2014/main" id="{AD0650F2-30A8-3C4E-A47C-97921140454E}"/>
                </a:ext>
              </a:extLst>
            </p:cNvPr>
            <p:cNvSpPr>
              <a:spLocks noChangeShapeType="1"/>
            </p:cNvSpPr>
            <p:nvPr/>
          </p:nvSpPr>
          <p:spPr bwMode="blackWhite">
            <a:xfrm>
              <a:off x="1111" y="3648"/>
              <a:ext cx="2208" cy="0"/>
            </a:xfrm>
            <a:prstGeom prst="line">
              <a:avLst/>
            </a:prstGeom>
            <a:noFill/>
            <a:ln w="9525">
              <a:solidFill>
                <a:srgbClr val="C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050"/>
            </a:p>
          </p:txBody>
        </p:sp>
        <p:sp>
          <p:nvSpPr>
            <p:cNvPr id="8" name="Freeform 17">
              <a:extLst>
                <a:ext uri="{FF2B5EF4-FFF2-40B4-BE49-F238E27FC236}">
                  <a16:creationId xmlns:a16="http://schemas.microsoft.com/office/drawing/2014/main" id="{D4ED5512-A703-6549-987F-79AA2BDC963A}"/>
                </a:ext>
              </a:extLst>
            </p:cNvPr>
            <p:cNvSpPr>
              <a:spLocks/>
            </p:cNvSpPr>
            <p:nvPr/>
          </p:nvSpPr>
          <p:spPr bwMode="blackWhite">
            <a:xfrm>
              <a:off x="1351" y="2736"/>
              <a:ext cx="1440" cy="912"/>
            </a:xfrm>
            <a:custGeom>
              <a:avLst/>
              <a:gdLst>
                <a:gd name="T0" fmla="*/ 0 w 1440"/>
                <a:gd name="T1" fmla="*/ 912 h 912"/>
                <a:gd name="T2" fmla="*/ 288 w 1440"/>
                <a:gd name="T3" fmla="*/ 528 h 912"/>
                <a:gd name="T4" fmla="*/ 1056 w 1440"/>
                <a:gd name="T5" fmla="*/ 96 h 912"/>
                <a:gd name="T6" fmla="*/ 1440 w 1440"/>
                <a:gd name="T7" fmla="*/ 0 h 912"/>
                <a:gd name="T8" fmla="*/ 0 60000 65536"/>
                <a:gd name="T9" fmla="*/ 0 60000 65536"/>
                <a:gd name="T10" fmla="*/ 0 60000 65536"/>
                <a:gd name="T11" fmla="*/ 0 60000 65536"/>
                <a:gd name="T12" fmla="*/ 0 w 1440"/>
                <a:gd name="T13" fmla="*/ 0 h 912"/>
                <a:gd name="T14" fmla="*/ 1440 w 1440"/>
                <a:gd name="T15" fmla="*/ 912 h 912"/>
              </a:gdLst>
              <a:ahLst/>
              <a:cxnLst>
                <a:cxn ang="T8">
                  <a:pos x="T0" y="T1"/>
                </a:cxn>
                <a:cxn ang="T9">
                  <a:pos x="T2" y="T3"/>
                </a:cxn>
                <a:cxn ang="T10">
                  <a:pos x="T4" y="T5"/>
                </a:cxn>
                <a:cxn ang="T11">
                  <a:pos x="T6" y="T7"/>
                </a:cxn>
              </a:cxnLst>
              <a:rect l="T12" t="T13" r="T14" b="T15"/>
              <a:pathLst>
                <a:path w="1440" h="912">
                  <a:moveTo>
                    <a:pt x="0" y="912"/>
                  </a:moveTo>
                  <a:cubicBezTo>
                    <a:pt x="56" y="788"/>
                    <a:pt x="112" y="664"/>
                    <a:pt x="288" y="528"/>
                  </a:cubicBezTo>
                  <a:cubicBezTo>
                    <a:pt x="464" y="392"/>
                    <a:pt x="864" y="184"/>
                    <a:pt x="1056" y="96"/>
                  </a:cubicBezTo>
                  <a:cubicBezTo>
                    <a:pt x="1248" y="8"/>
                    <a:pt x="1376" y="16"/>
                    <a:pt x="1440" y="0"/>
                  </a:cubicBezTo>
                </a:path>
              </a:pathLst>
            </a:custGeom>
            <a:noFill/>
            <a:ln w="9525" cap="flat" cmpd="sng">
              <a:solidFill>
                <a:srgbClr val="C000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050"/>
            </a:p>
          </p:txBody>
        </p:sp>
        <p:sp>
          <p:nvSpPr>
            <p:cNvPr id="9" name="Freeform 18">
              <a:extLst>
                <a:ext uri="{FF2B5EF4-FFF2-40B4-BE49-F238E27FC236}">
                  <a16:creationId xmlns:a16="http://schemas.microsoft.com/office/drawing/2014/main" id="{74FDEFD3-3D0A-164E-911B-2450B715E04F}"/>
                </a:ext>
              </a:extLst>
            </p:cNvPr>
            <p:cNvSpPr>
              <a:spLocks/>
            </p:cNvSpPr>
            <p:nvPr/>
          </p:nvSpPr>
          <p:spPr bwMode="blackWhite">
            <a:xfrm>
              <a:off x="1351" y="2592"/>
              <a:ext cx="1488" cy="1032"/>
            </a:xfrm>
            <a:custGeom>
              <a:avLst/>
              <a:gdLst>
                <a:gd name="T0" fmla="*/ 0 w 1488"/>
                <a:gd name="T1" fmla="*/ 0 h 1032"/>
                <a:gd name="T2" fmla="*/ 336 w 1488"/>
                <a:gd name="T3" fmla="*/ 480 h 1032"/>
                <a:gd name="T4" fmla="*/ 864 w 1488"/>
                <a:gd name="T5" fmla="*/ 864 h 1032"/>
                <a:gd name="T6" fmla="*/ 1392 w 1488"/>
                <a:gd name="T7" fmla="*/ 1008 h 1032"/>
                <a:gd name="T8" fmla="*/ 1440 w 1488"/>
                <a:gd name="T9" fmla="*/ 1008 h 1032"/>
                <a:gd name="T10" fmla="*/ 0 60000 65536"/>
                <a:gd name="T11" fmla="*/ 0 60000 65536"/>
                <a:gd name="T12" fmla="*/ 0 60000 65536"/>
                <a:gd name="T13" fmla="*/ 0 60000 65536"/>
                <a:gd name="T14" fmla="*/ 0 60000 65536"/>
                <a:gd name="T15" fmla="*/ 0 w 1488"/>
                <a:gd name="T16" fmla="*/ 0 h 1032"/>
                <a:gd name="T17" fmla="*/ 1488 w 1488"/>
                <a:gd name="T18" fmla="*/ 1032 h 1032"/>
              </a:gdLst>
              <a:ahLst/>
              <a:cxnLst>
                <a:cxn ang="T10">
                  <a:pos x="T0" y="T1"/>
                </a:cxn>
                <a:cxn ang="T11">
                  <a:pos x="T2" y="T3"/>
                </a:cxn>
                <a:cxn ang="T12">
                  <a:pos x="T4" y="T5"/>
                </a:cxn>
                <a:cxn ang="T13">
                  <a:pos x="T6" y="T7"/>
                </a:cxn>
                <a:cxn ang="T14">
                  <a:pos x="T8" y="T9"/>
                </a:cxn>
              </a:cxnLst>
              <a:rect l="T15" t="T16" r="T17" b="T18"/>
              <a:pathLst>
                <a:path w="1488" h="1032">
                  <a:moveTo>
                    <a:pt x="0" y="0"/>
                  </a:moveTo>
                  <a:cubicBezTo>
                    <a:pt x="96" y="168"/>
                    <a:pt x="192" y="336"/>
                    <a:pt x="336" y="480"/>
                  </a:cubicBezTo>
                  <a:cubicBezTo>
                    <a:pt x="480" y="624"/>
                    <a:pt x="688" y="776"/>
                    <a:pt x="864" y="864"/>
                  </a:cubicBezTo>
                  <a:cubicBezTo>
                    <a:pt x="1040" y="952"/>
                    <a:pt x="1296" y="984"/>
                    <a:pt x="1392" y="1008"/>
                  </a:cubicBezTo>
                  <a:cubicBezTo>
                    <a:pt x="1488" y="1032"/>
                    <a:pt x="1464" y="1020"/>
                    <a:pt x="1440" y="1008"/>
                  </a:cubicBezTo>
                </a:path>
              </a:pathLst>
            </a:custGeom>
            <a:noFill/>
            <a:ln w="9525" cap="flat" cmpd="sng">
              <a:solidFill>
                <a:srgbClr val="C000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050"/>
            </a:p>
          </p:txBody>
        </p:sp>
        <p:sp>
          <p:nvSpPr>
            <p:cNvPr id="10" name="Text Box 19">
              <a:extLst>
                <a:ext uri="{FF2B5EF4-FFF2-40B4-BE49-F238E27FC236}">
                  <a16:creationId xmlns:a16="http://schemas.microsoft.com/office/drawing/2014/main" id="{170EB29B-04F3-3741-8F44-3686DA35716E}"/>
                </a:ext>
              </a:extLst>
            </p:cNvPr>
            <p:cNvSpPr txBox="1">
              <a:spLocks noChangeArrowheads="1"/>
            </p:cNvSpPr>
            <p:nvPr/>
          </p:nvSpPr>
          <p:spPr bwMode="blackWhite">
            <a:xfrm>
              <a:off x="2877" y="2620"/>
              <a:ext cx="1512" cy="174"/>
            </a:xfrm>
            <a:prstGeom prst="rect">
              <a:avLst/>
            </a:prstGeom>
            <a:noFill/>
            <a:ln>
              <a:solidFill>
                <a:srgbClr val="C00000"/>
              </a:solidFill>
            </a:ln>
            <a:extLst>
              <a:ext uri="{909E8E84-426E-40dd-AFC4-6F175D3DCCD1}">
                <a14:hiddenFill xmlns:a14="http://schemas.microsoft.com/office/drawing/2010/main" xmlns="">
                  <a:solidFill>
                    <a:srgbClr val="FFFFFF"/>
                  </a:solidFill>
                </a14:hiddenFill>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r>
                <a:rPr lang="en-US" sz="900"/>
                <a:t>Privacy guarantee</a:t>
              </a:r>
            </a:p>
          </p:txBody>
        </p:sp>
        <p:sp>
          <p:nvSpPr>
            <p:cNvPr id="11" name="Text Box 20">
              <a:extLst>
                <a:ext uri="{FF2B5EF4-FFF2-40B4-BE49-F238E27FC236}">
                  <a16:creationId xmlns:a16="http://schemas.microsoft.com/office/drawing/2014/main" id="{BE4309C2-0755-7842-9ACE-54E613B2F7D4}"/>
                </a:ext>
              </a:extLst>
            </p:cNvPr>
            <p:cNvSpPr txBox="1">
              <a:spLocks noChangeArrowheads="1"/>
            </p:cNvSpPr>
            <p:nvPr/>
          </p:nvSpPr>
          <p:spPr bwMode="blackWhite">
            <a:xfrm>
              <a:off x="2771" y="3303"/>
              <a:ext cx="1323" cy="279"/>
            </a:xfrm>
            <a:prstGeom prst="rect">
              <a:avLst/>
            </a:prstGeom>
            <a:noFill/>
            <a:ln>
              <a:solidFill>
                <a:srgbClr val="C00000"/>
              </a:solidFill>
            </a:ln>
            <a:extLst>
              <a:ext uri="{909E8E84-426E-40dd-AFC4-6F175D3DCCD1}">
                <a14:hiddenFill xmlns:a14="http://schemas.microsoft.com/office/drawing/2010/main" xmlns="">
                  <a:solidFill>
                    <a:srgbClr val="FFFFFF"/>
                  </a:solidFill>
                </a14:hiddenFill>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r>
                <a:rPr lang="en-US" sz="900" dirty="0"/>
                <a:t>Data utility/</a:t>
              </a:r>
            </a:p>
            <a:p>
              <a:r>
                <a:rPr lang="en-US" sz="900" dirty="0"/>
                <a:t>Model accuracy</a:t>
              </a:r>
            </a:p>
          </p:txBody>
        </p:sp>
      </p:grpSp>
    </p:spTree>
    <p:extLst>
      <p:ext uri="{BB962C8B-B14F-4D97-AF65-F5344CB8AC3E}">
        <p14:creationId xmlns:p14="http://schemas.microsoft.com/office/powerpoint/2010/main" val="246095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AB4BD-1F91-D84D-AF5B-7845BAA1E515}"/>
              </a:ext>
            </a:extLst>
          </p:cNvPr>
          <p:cNvSpPr txBox="1"/>
          <p:nvPr/>
        </p:nvSpPr>
        <p:spPr>
          <a:xfrm>
            <a:off x="1292535" y="841909"/>
            <a:ext cx="6782626" cy="954107"/>
          </a:xfrm>
          <a:prstGeom prst="rect">
            <a:avLst/>
          </a:prstGeom>
          <a:noFill/>
        </p:spPr>
        <p:txBody>
          <a:bodyPr wrap="none" rtlCol="0">
            <a:spAutoFit/>
          </a:bodyPr>
          <a:lstStyle/>
          <a:p>
            <a:endParaRPr lang="en-US" sz="2800" dirty="0"/>
          </a:p>
          <a:p>
            <a:pPr algn="ctr"/>
            <a:r>
              <a:rPr lang="en-US" sz="2800" i="1" dirty="0"/>
              <a:t>Can you have anonymity but not privacy?</a:t>
            </a:r>
          </a:p>
        </p:txBody>
      </p:sp>
      <p:cxnSp>
        <p:nvCxnSpPr>
          <p:cNvPr id="4" name="Straight Arrow Connector 3">
            <a:extLst>
              <a:ext uri="{FF2B5EF4-FFF2-40B4-BE49-F238E27FC236}">
                <a16:creationId xmlns:a16="http://schemas.microsoft.com/office/drawing/2014/main" id="{FF105B19-9BB6-7A45-8903-B0B488425476}"/>
              </a:ext>
            </a:extLst>
          </p:cNvPr>
          <p:cNvCxnSpPr/>
          <p:nvPr/>
        </p:nvCxnSpPr>
        <p:spPr>
          <a:xfrm>
            <a:off x="651641" y="1566041"/>
            <a:ext cx="7147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A7A4C8C-10CC-7E41-ABCC-7F36584C46F0}"/>
              </a:ext>
            </a:extLst>
          </p:cNvPr>
          <p:cNvSpPr txBox="1"/>
          <p:nvPr/>
        </p:nvSpPr>
        <p:spPr>
          <a:xfrm>
            <a:off x="1292535" y="2213509"/>
            <a:ext cx="6782626" cy="954107"/>
          </a:xfrm>
          <a:prstGeom prst="rect">
            <a:avLst/>
          </a:prstGeom>
          <a:noFill/>
        </p:spPr>
        <p:txBody>
          <a:bodyPr wrap="none" rtlCol="0">
            <a:spAutoFit/>
          </a:bodyPr>
          <a:lstStyle/>
          <a:p>
            <a:endParaRPr lang="en-US" sz="2800" dirty="0"/>
          </a:p>
          <a:p>
            <a:pPr algn="ctr"/>
            <a:r>
              <a:rPr lang="en-US" sz="2800" i="1" dirty="0"/>
              <a:t>Can you have privacy but not anonymity?</a:t>
            </a:r>
          </a:p>
        </p:txBody>
      </p:sp>
      <p:cxnSp>
        <p:nvCxnSpPr>
          <p:cNvPr id="6" name="Straight Arrow Connector 5">
            <a:extLst>
              <a:ext uri="{FF2B5EF4-FFF2-40B4-BE49-F238E27FC236}">
                <a16:creationId xmlns:a16="http://schemas.microsoft.com/office/drawing/2014/main" id="{F095BAE9-7520-BB4F-9A30-F323ED3119FF}"/>
              </a:ext>
            </a:extLst>
          </p:cNvPr>
          <p:cNvCxnSpPr/>
          <p:nvPr/>
        </p:nvCxnSpPr>
        <p:spPr>
          <a:xfrm>
            <a:off x="651641" y="2937641"/>
            <a:ext cx="7147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900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77B536-EB56-AB41-9598-23508D770EE6}"/>
              </a:ext>
            </a:extLst>
          </p:cNvPr>
          <p:cNvSpPr>
            <a:spLocks noGrp="1"/>
          </p:cNvSpPr>
          <p:nvPr>
            <p:ph idx="1"/>
          </p:nvPr>
        </p:nvSpPr>
        <p:spPr>
          <a:xfrm>
            <a:off x="371186" y="792137"/>
            <a:ext cx="7886700" cy="3559226"/>
          </a:xfrm>
        </p:spPr>
        <p:txBody>
          <a:bodyPr/>
          <a:lstStyle/>
          <a:p>
            <a:r>
              <a:rPr lang="en-US" b="1" dirty="0">
                <a:solidFill>
                  <a:schemeClr val="tx1"/>
                </a:solidFill>
              </a:rPr>
              <a:t>Aggregation</a:t>
            </a:r>
            <a:r>
              <a:rPr lang="en-US" dirty="0">
                <a:solidFill>
                  <a:schemeClr val="tx1"/>
                </a:solidFill>
              </a:rPr>
              <a:t> doesn't necessarily protect individual privacy.</a:t>
            </a:r>
          </a:p>
          <a:p>
            <a:endParaRPr lang="en-US" dirty="0">
              <a:solidFill>
                <a:schemeClr val="tx1"/>
              </a:solidFill>
            </a:endParaRPr>
          </a:p>
          <a:p>
            <a:r>
              <a:rPr lang="en-US" b="1" dirty="0">
                <a:solidFill>
                  <a:schemeClr val="tx1"/>
                </a:solidFill>
              </a:rPr>
              <a:t>Anonymization </a:t>
            </a:r>
            <a:r>
              <a:rPr lang="en-US" dirty="0">
                <a:solidFill>
                  <a:schemeClr val="tx1"/>
                </a:solidFill>
              </a:rPr>
              <a:t>doesn't necessarily protect individual privacy.</a:t>
            </a:r>
          </a:p>
          <a:p>
            <a:endParaRPr lang="en-US" dirty="0">
              <a:solidFill>
                <a:schemeClr val="tx1"/>
              </a:solidFill>
            </a:endParaRPr>
          </a:p>
          <a:p>
            <a:r>
              <a:rPr lang="en-US" b="1" dirty="0">
                <a:solidFill>
                  <a:schemeClr val="tx1"/>
                </a:solidFill>
              </a:rPr>
              <a:t>Large datasets</a:t>
            </a:r>
            <a:r>
              <a:rPr lang="en-US" dirty="0">
                <a:solidFill>
                  <a:schemeClr val="tx1"/>
                </a:solidFill>
              </a:rPr>
              <a:t> (i.e., large populations) don't necessarily protect individual privacy.</a:t>
            </a:r>
          </a:p>
          <a:p>
            <a:endParaRPr lang="en-US" dirty="0">
              <a:solidFill>
                <a:schemeClr val="tx1"/>
              </a:solidFill>
            </a:endParaRPr>
          </a:p>
          <a:p>
            <a:r>
              <a:rPr lang="en-US" b="1" dirty="0">
                <a:solidFill>
                  <a:schemeClr val="tx1"/>
                </a:solidFill>
              </a:rPr>
              <a:t>Machine learning </a:t>
            </a:r>
            <a:r>
              <a:rPr lang="en-US" dirty="0">
                <a:solidFill>
                  <a:schemeClr val="tx1"/>
                </a:solidFill>
              </a:rPr>
              <a:t>doesn't necessarily protect individual privacy.</a:t>
            </a:r>
          </a:p>
          <a:p>
            <a:endParaRPr lang="en-US" dirty="0">
              <a:solidFill>
                <a:schemeClr val="tx1"/>
              </a:solidFill>
            </a:endParaRPr>
          </a:p>
          <a:p>
            <a:r>
              <a:rPr lang="en-US" i="1" dirty="0">
                <a:solidFill>
                  <a:schemeClr val="tx1"/>
                </a:solidFill>
              </a:rPr>
              <a:t>Challenge: Tension between accuracy and privacy</a:t>
            </a:r>
          </a:p>
        </p:txBody>
      </p:sp>
    </p:spTree>
    <p:extLst>
      <p:ext uri="{BB962C8B-B14F-4D97-AF65-F5344CB8AC3E}">
        <p14:creationId xmlns:p14="http://schemas.microsoft.com/office/powerpoint/2010/main" val="3355409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21B98-3C3B-9347-AFE1-3F9DA3436018}"/>
              </a:ext>
            </a:extLst>
          </p:cNvPr>
          <p:cNvSpPr>
            <a:spLocks noGrp="1"/>
          </p:cNvSpPr>
          <p:nvPr>
            <p:ph type="title"/>
          </p:nvPr>
        </p:nvSpPr>
        <p:spPr>
          <a:xfrm>
            <a:off x="210100" y="269534"/>
            <a:ext cx="8520600" cy="572700"/>
          </a:xfrm>
        </p:spPr>
        <p:txBody>
          <a:bodyPr/>
          <a:lstStyle/>
          <a:p>
            <a:r>
              <a:rPr lang="en-US" dirty="0"/>
              <a:t>Anonymization: why should we care? </a:t>
            </a:r>
          </a:p>
        </p:txBody>
      </p:sp>
      <p:pic>
        <p:nvPicPr>
          <p:cNvPr id="5" name="Content Placeholder 4">
            <a:extLst>
              <a:ext uri="{FF2B5EF4-FFF2-40B4-BE49-F238E27FC236}">
                <a16:creationId xmlns:a16="http://schemas.microsoft.com/office/drawing/2014/main" id="{9B718785-88F5-A948-A038-3D48400D21A0}"/>
              </a:ext>
            </a:extLst>
          </p:cNvPr>
          <p:cNvPicPr>
            <a:picLocks noGrp="1" noChangeAspect="1"/>
          </p:cNvPicPr>
          <p:nvPr>
            <p:ph idx="1"/>
          </p:nvPr>
        </p:nvPicPr>
        <p:blipFill rotWithShape="1">
          <a:blip r:embed="rId2"/>
          <a:srcRect b="16032"/>
          <a:stretch/>
        </p:blipFill>
        <p:spPr>
          <a:xfrm>
            <a:off x="1" y="1080655"/>
            <a:ext cx="9151282" cy="3683989"/>
          </a:xfrm>
        </p:spPr>
      </p:pic>
    </p:spTree>
    <p:extLst>
      <p:ext uri="{BB962C8B-B14F-4D97-AF65-F5344CB8AC3E}">
        <p14:creationId xmlns:p14="http://schemas.microsoft.com/office/powerpoint/2010/main" val="2957448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26A7-4ACE-8D40-B84A-4C89A060AA42}"/>
              </a:ext>
            </a:extLst>
          </p:cNvPr>
          <p:cNvSpPr>
            <a:spLocks noGrp="1"/>
          </p:cNvSpPr>
          <p:nvPr>
            <p:ph type="title"/>
          </p:nvPr>
        </p:nvSpPr>
        <p:spPr>
          <a:xfrm>
            <a:off x="256282" y="177170"/>
            <a:ext cx="8520600" cy="572700"/>
          </a:xfrm>
        </p:spPr>
        <p:txBody>
          <a:bodyPr/>
          <a:lstStyle/>
          <a:p>
            <a:r>
              <a:rPr lang="en-US" dirty="0"/>
              <a:t>Anonymization: why should we care? </a:t>
            </a:r>
          </a:p>
        </p:txBody>
      </p:sp>
      <p:pic>
        <p:nvPicPr>
          <p:cNvPr id="5" name="Content Placeholder 4">
            <a:extLst>
              <a:ext uri="{FF2B5EF4-FFF2-40B4-BE49-F238E27FC236}">
                <a16:creationId xmlns:a16="http://schemas.microsoft.com/office/drawing/2014/main" id="{0BFCBB89-97FF-AD4B-B1B9-6B16A27BA011}"/>
              </a:ext>
            </a:extLst>
          </p:cNvPr>
          <p:cNvPicPr>
            <a:picLocks noGrp="1" noChangeAspect="1"/>
          </p:cNvPicPr>
          <p:nvPr>
            <p:ph idx="1"/>
          </p:nvPr>
        </p:nvPicPr>
        <p:blipFill rotWithShape="1">
          <a:blip r:embed="rId2"/>
          <a:srcRect r="5928" b="14542"/>
          <a:stretch/>
        </p:blipFill>
        <p:spPr>
          <a:xfrm>
            <a:off x="256282" y="926273"/>
            <a:ext cx="7419136" cy="2666672"/>
          </a:xfrm>
        </p:spPr>
      </p:pic>
      <p:sp>
        <p:nvSpPr>
          <p:cNvPr id="4" name="TextBox 3">
            <a:extLst>
              <a:ext uri="{FF2B5EF4-FFF2-40B4-BE49-F238E27FC236}">
                <a16:creationId xmlns:a16="http://schemas.microsoft.com/office/drawing/2014/main" id="{9AD7E3F7-732F-D049-A415-F8BE107B5609}"/>
              </a:ext>
            </a:extLst>
          </p:cNvPr>
          <p:cNvSpPr txBox="1"/>
          <p:nvPr/>
        </p:nvSpPr>
        <p:spPr>
          <a:xfrm>
            <a:off x="350430" y="3940116"/>
            <a:ext cx="8239388" cy="738664"/>
          </a:xfrm>
          <a:prstGeom prst="rect">
            <a:avLst/>
          </a:prstGeom>
          <a:noFill/>
        </p:spPr>
        <p:txBody>
          <a:bodyPr wrap="square" rtlCol="0">
            <a:spAutoFit/>
          </a:bodyPr>
          <a:lstStyle/>
          <a:p>
            <a:pPr marL="214313" indent="-214313">
              <a:buFont typeface="Wingdings" pitchFamily="2" charset="2"/>
              <a:buChar char="Ø"/>
            </a:pPr>
            <a:r>
              <a:rPr lang="en-US" b="1" dirty="0"/>
              <a:t>These identifiers are called </a:t>
            </a:r>
            <a:r>
              <a:rPr lang="en-US" b="1" dirty="0">
                <a:solidFill>
                  <a:srgbClr val="FF0000"/>
                </a:solidFill>
              </a:rPr>
              <a:t>personally identifiable information (PII). </a:t>
            </a:r>
          </a:p>
          <a:p>
            <a:pPr marL="214313" indent="-214313">
              <a:buFont typeface="Wingdings" pitchFamily="2" charset="2"/>
              <a:buChar char="Ø"/>
            </a:pPr>
            <a:r>
              <a:rPr lang="en-US" b="1" dirty="0"/>
              <a:t>Removing PII </a:t>
            </a:r>
            <a:r>
              <a:rPr lang="en-US" b="1" dirty="0">
                <a:solidFill>
                  <a:srgbClr val="FF0000"/>
                </a:solidFill>
              </a:rPr>
              <a:t>makes re-identification harder </a:t>
            </a:r>
          </a:p>
          <a:p>
            <a:pPr marL="214313" indent="-214313">
              <a:buFont typeface="Wingdings" pitchFamily="2" charset="2"/>
              <a:buChar char="Ø"/>
            </a:pPr>
            <a:r>
              <a:rPr lang="en-US" b="1" dirty="0"/>
              <a:t>Removing PII </a:t>
            </a:r>
            <a:r>
              <a:rPr lang="en-US" b="1" dirty="0">
                <a:solidFill>
                  <a:srgbClr val="FF0000"/>
                </a:solidFill>
              </a:rPr>
              <a:t>does not </a:t>
            </a:r>
            <a:r>
              <a:rPr lang="en-US" b="1" dirty="0"/>
              <a:t>make re-identification impossible (hence, PII is another vague term)</a:t>
            </a:r>
          </a:p>
        </p:txBody>
      </p:sp>
    </p:spTree>
    <p:extLst>
      <p:ext uri="{BB962C8B-B14F-4D97-AF65-F5344CB8AC3E}">
        <p14:creationId xmlns:p14="http://schemas.microsoft.com/office/powerpoint/2010/main" val="3997007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8"/>
          <p:cNvSpPr txBox="1">
            <a:spLocks noGrp="1"/>
          </p:cNvSpPr>
          <p:nvPr>
            <p:ph type="ctrTitle"/>
          </p:nvPr>
        </p:nvSpPr>
        <p:spPr>
          <a:xfrm>
            <a:off x="746649" y="367748"/>
            <a:ext cx="7260367" cy="736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 sz="2800" dirty="0"/>
              <a:t>Hands-on activity!</a:t>
            </a:r>
            <a:endParaRPr dirty="0"/>
          </a:p>
        </p:txBody>
      </p:sp>
      <p:sp>
        <p:nvSpPr>
          <p:cNvPr id="6" name="Rectangle 5">
            <a:extLst>
              <a:ext uri="{FF2B5EF4-FFF2-40B4-BE49-F238E27FC236}">
                <a16:creationId xmlns:a16="http://schemas.microsoft.com/office/drawing/2014/main" id="{57F24A09-73E1-B14A-B391-2B4BA9ACBC54}"/>
              </a:ext>
            </a:extLst>
          </p:cNvPr>
          <p:cNvSpPr/>
          <p:nvPr/>
        </p:nvSpPr>
        <p:spPr>
          <a:xfrm>
            <a:off x="444843" y="1568115"/>
            <a:ext cx="5371487" cy="461665"/>
          </a:xfrm>
          <a:prstGeom prst="rect">
            <a:avLst/>
          </a:prstGeom>
        </p:spPr>
        <p:txBody>
          <a:bodyPr wrap="square">
            <a:spAutoFit/>
          </a:bodyPr>
          <a:lstStyle/>
          <a:p>
            <a:r>
              <a:rPr lang="en-US" sz="2400" dirty="0"/>
              <a:t>Head to </a:t>
            </a:r>
            <a:r>
              <a:rPr lang="en-US" sz="2400" dirty="0">
                <a:hlinkClick r:id="rId3"/>
              </a:rPr>
              <a:t>https://mybinder.org</a:t>
            </a:r>
            <a:r>
              <a:rPr lang="en-US" sz="2400" dirty="0"/>
              <a:t> </a:t>
            </a:r>
          </a:p>
        </p:txBody>
      </p:sp>
      <p:sp>
        <p:nvSpPr>
          <p:cNvPr id="7" name="Rectangle 6">
            <a:extLst>
              <a:ext uri="{FF2B5EF4-FFF2-40B4-BE49-F238E27FC236}">
                <a16:creationId xmlns:a16="http://schemas.microsoft.com/office/drawing/2014/main" id="{0AF5C9BF-F815-E348-AD6E-C45567CE218E}"/>
              </a:ext>
            </a:extLst>
          </p:cNvPr>
          <p:cNvSpPr/>
          <p:nvPr/>
        </p:nvSpPr>
        <p:spPr>
          <a:xfrm>
            <a:off x="444843" y="2223189"/>
            <a:ext cx="8699157" cy="1200329"/>
          </a:xfrm>
          <a:prstGeom prst="rect">
            <a:avLst/>
          </a:prstGeom>
        </p:spPr>
        <p:txBody>
          <a:bodyPr wrap="square">
            <a:spAutoFit/>
          </a:bodyPr>
          <a:lstStyle/>
          <a:p>
            <a:r>
              <a:rPr lang="en-US" sz="2400" dirty="0"/>
              <a:t>From there, launch </a:t>
            </a:r>
            <a:r>
              <a:rPr lang="en-US" sz="2400" dirty="0">
                <a:hlinkClick r:id="rId4"/>
              </a:rPr>
              <a:t>https://github.com/SarahRajtmajer/DataPrivacy_Spring2022</a:t>
            </a:r>
            <a:endParaRPr lang="en-US" sz="2400" dirty="0"/>
          </a:p>
          <a:p>
            <a:r>
              <a:rPr lang="en-US" sz="2400" dirty="0"/>
              <a:t> </a:t>
            </a:r>
          </a:p>
        </p:txBody>
      </p:sp>
      <p:sp>
        <p:nvSpPr>
          <p:cNvPr id="8" name="Rectangle 7">
            <a:extLst>
              <a:ext uri="{FF2B5EF4-FFF2-40B4-BE49-F238E27FC236}">
                <a16:creationId xmlns:a16="http://schemas.microsoft.com/office/drawing/2014/main" id="{9315E8A4-62B9-9047-859F-A7993AAE4EBF}"/>
              </a:ext>
            </a:extLst>
          </p:cNvPr>
          <p:cNvSpPr/>
          <p:nvPr/>
        </p:nvSpPr>
        <p:spPr>
          <a:xfrm>
            <a:off x="530550" y="3616927"/>
            <a:ext cx="7920723" cy="830997"/>
          </a:xfrm>
          <a:prstGeom prst="rect">
            <a:avLst/>
          </a:prstGeom>
        </p:spPr>
        <p:txBody>
          <a:bodyPr wrap="square">
            <a:spAutoFit/>
          </a:bodyPr>
          <a:lstStyle/>
          <a:p>
            <a:r>
              <a:rPr lang="en-US" sz="2400" dirty="0"/>
              <a:t>From there, </a:t>
            </a:r>
          </a:p>
          <a:p>
            <a:r>
              <a:rPr lang="en-US" sz="2400" dirty="0"/>
              <a:t>Open “Re-</a:t>
            </a:r>
            <a:r>
              <a:rPr lang="en-US" sz="2400" dirty="0" err="1"/>
              <a:t>identification.ipynb</a:t>
            </a:r>
            <a:r>
              <a:rPr lang="en-US" sz="2400" dirty="0"/>
              <a:t>”</a:t>
            </a:r>
          </a:p>
        </p:txBody>
      </p:sp>
    </p:spTree>
    <p:extLst>
      <p:ext uri="{BB962C8B-B14F-4D97-AF65-F5344CB8AC3E}">
        <p14:creationId xmlns:p14="http://schemas.microsoft.com/office/powerpoint/2010/main" val="2379829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81C9B-AFF5-1D42-87E4-BB61482C4205}"/>
              </a:ext>
            </a:extLst>
          </p:cNvPr>
          <p:cNvSpPr>
            <a:spLocks noGrp="1"/>
          </p:cNvSpPr>
          <p:nvPr>
            <p:ph type="title"/>
          </p:nvPr>
        </p:nvSpPr>
        <p:spPr>
          <a:xfrm>
            <a:off x="2074606" y="2140393"/>
            <a:ext cx="6269429" cy="2139553"/>
          </a:xfrm>
        </p:spPr>
        <p:txBody>
          <a:bodyPr/>
          <a:lstStyle/>
          <a:p>
            <a:r>
              <a:rPr lang="en-US" sz="2800" b="0" dirty="0"/>
              <a:t>Break (&amp; post to discussion)</a:t>
            </a:r>
          </a:p>
        </p:txBody>
      </p:sp>
    </p:spTree>
    <p:extLst>
      <p:ext uri="{BB962C8B-B14F-4D97-AF65-F5344CB8AC3E}">
        <p14:creationId xmlns:p14="http://schemas.microsoft.com/office/powerpoint/2010/main" val="3783306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F82A-532F-F04C-BE74-7975C9CE0F68}"/>
              </a:ext>
            </a:extLst>
          </p:cNvPr>
          <p:cNvSpPr>
            <a:spLocks noGrp="1"/>
          </p:cNvSpPr>
          <p:nvPr>
            <p:ph type="title"/>
          </p:nvPr>
        </p:nvSpPr>
        <p:spPr>
          <a:xfrm>
            <a:off x="883138" y="782037"/>
            <a:ext cx="7118195" cy="572700"/>
          </a:xfrm>
        </p:spPr>
        <p:txBody>
          <a:bodyPr/>
          <a:lstStyle/>
          <a:p>
            <a:r>
              <a:rPr lang="en-US" i="1" dirty="0"/>
              <a:t>Seems like re-identification is an important concern… What else can we do?</a:t>
            </a:r>
          </a:p>
        </p:txBody>
      </p:sp>
      <p:sp>
        <p:nvSpPr>
          <p:cNvPr id="3" name="Content Placeholder 2">
            <a:extLst>
              <a:ext uri="{FF2B5EF4-FFF2-40B4-BE49-F238E27FC236}">
                <a16:creationId xmlns:a16="http://schemas.microsoft.com/office/drawing/2014/main" id="{3F8D6C06-1212-184E-9D10-7CE06437DA46}"/>
              </a:ext>
            </a:extLst>
          </p:cNvPr>
          <p:cNvSpPr>
            <a:spLocks noGrp="1"/>
          </p:cNvSpPr>
          <p:nvPr>
            <p:ph idx="1"/>
          </p:nvPr>
        </p:nvSpPr>
        <p:spPr>
          <a:xfrm>
            <a:off x="452165" y="2331437"/>
            <a:ext cx="8520600" cy="1738507"/>
          </a:xfrm>
        </p:spPr>
        <p:txBody>
          <a:bodyPr/>
          <a:lstStyle/>
          <a:p>
            <a:r>
              <a:rPr lang="en-US" dirty="0">
                <a:solidFill>
                  <a:schemeClr val="tx1"/>
                </a:solidFill>
              </a:rPr>
              <a:t>Data use agreements</a:t>
            </a:r>
          </a:p>
          <a:p>
            <a:r>
              <a:rPr lang="en-US" dirty="0">
                <a:solidFill>
                  <a:schemeClr val="tx1"/>
                </a:solidFill>
              </a:rPr>
              <a:t>Access control restrictions</a:t>
            </a:r>
          </a:p>
          <a:p>
            <a:r>
              <a:rPr lang="en-US" dirty="0">
                <a:solidFill>
                  <a:schemeClr val="tx1"/>
                </a:solidFill>
              </a:rPr>
              <a:t>Audits</a:t>
            </a:r>
          </a:p>
          <a:p>
            <a:endParaRPr lang="en-US" dirty="0">
              <a:solidFill>
                <a:schemeClr val="tx1"/>
              </a:solidFill>
            </a:endParaRPr>
          </a:p>
          <a:p>
            <a:r>
              <a:rPr lang="en-US" sz="2400" b="1" dirty="0">
                <a:solidFill>
                  <a:schemeClr val="tx1"/>
                </a:solidFill>
              </a:rPr>
              <a:t>More systematic approach to making data private</a:t>
            </a:r>
          </a:p>
        </p:txBody>
      </p:sp>
    </p:spTree>
    <p:extLst>
      <p:ext uri="{BB962C8B-B14F-4D97-AF65-F5344CB8AC3E}">
        <p14:creationId xmlns:p14="http://schemas.microsoft.com/office/powerpoint/2010/main" val="4048826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8"/>
          <p:cNvSpPr txBox="1">
            <a:spLocks noGrp="1"/>
          </p:cNvSpPr>
          <p:nvPr>
            <p:ph type="ctrTitle"/>
          </p:nvPr>
        </p:nvSpPr>
        <p:spPr>
          <a:xfrm>
            <a:off x="786405" y="1835150"/>
            <a:ext cx="7260367" cy="736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 sz="2800" dirty="0"/>
              <a:t>Toward some more formal guarantees…</a:t>
            </a:r>
            <a:endParaRPr dirty="0"/>
          </a:p>
        </p:txBody>
      </p:sp>
    </p:spTree>
    <p:extLst>
      <p:ext uri="{BB962C8B-B14F-4D97-AF65-F5344CB8AC3E}">
        <p14:creationId xmlns:p14="http://schemas.microsoft.com/office/powerpoint/2010/main" val="492384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81C9B-AFF5-1D42-87E4-BB61482C4205}"/>
              </a:ext>
            </a:extLst>
          </p:cNvPr>
          <p:cNvSpPr>
            <a:spLocks noGrp="1"/>
          </p:cNvSpPr>
          <p:nvPr>
            <p:ph type="title"/>
          </p:nvPr>
        </p:nvSpPr>
        <p:spPr>
          <a:xfrm>
            <a:off x="2680677" y="2081398"/>
            <a:ext cx="5614197" cy="2139553"/>
          </a:xfrm>
        </p:spPr>
        <p:txBody>
          <a:bodyPr/>
          <a:lstStyle/>
          <a:p>
            <a:r>
              <a:rPr lang="en-US" b="0" dirty="0"/>
              <a:t>Presentation</a:t>
            </a:r>
          </a:p>
        </p:txBody>
      </p:sp>
    </p:spTree>
    <p:extLst>
      <p:ext uri="{BB962C8B-B14F-4D97-AF65-F5344CB8AC3E}">
        <p14:creationId xmlns:p14="http://schemas.microsoft.com/office/powerpoint/2010/main" val="1498243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AutoShape 140"/>
          <p:cNvSpPr>
            <a:spLocks noChangeArrowheads="1"/>
          </p:cNvSpPr>
          <p:nvPr/>
        </p:nvSpPr>
        <p:spPr bwMode="auto">
          <a:xfrm>
            <a:off x="3027363" y="1338262"/>
            <a:ext cx="5535612" cy="1566863"/>
          </a:xfrm>
          <a:prstGeom prst="wedgeRectCallout">
            <a:avLst>
              <a:gd name="adj1" fmla="val -82032"/>
              <a:gd name="adj2" fmla="val 57218"/>
            </a:avLst>
          </a:prstGeom>
          <a:solidFill>
            <a:srgbClr val="FFFF66">
              <a:alpha val="50195"/>
            </a:srgbClr>
          </a:solidFill>
          <a:ln w="9525">
            <a:solidFill>
              <a:schemeClr val="tx1"/>
            </a:solidFill>
            <a:miter lim="800000"/>
            <a:headEnd/>
            <a:tailEnd/>
          </a:ln>
        </p:spPr>
        <p:txBody>
          <a:bodyPr/>
          <a:lstStyle/>
          <a:p>
            <a:pPr algn="ctr"/>
            <a:endParaRPr lang="en-US" sz="1800">
              <a:latin typeface="Times New Roman" pitchFamily="18" charset="0"/>
            </a:endParaRPr>
          </a:p>
        </p:txBody>
      </p:sp>
      <p:sp>
        <p:nvSpPr>
          <p:cNvPr id="27652" name="Rectangle 70"/>
          <p:cNvSpPr>
            <a:spLocks noChangeArrowheads="1"/>
          </p:cNvSpPr>
          <p:nvPr/>
        </p:nvSpPr>
        <p:spPr bwMode="auto">
          <a:xfrm>
            <a:off x="6024563" y="1427561"/>
            <a:ext cx="2447925" cy="1421606"/>
          </a:xfrm>
          <a:prstGeom prst="rect">
            <a:avLst/>
          </a:prstGeom>
          <a:solidFill>
            <a:srgbClr val="FFCC99"/>
          </a:solidFill>
          <a:ln w="9525">
            <a:noFill/>
            <a:miter lim="800000"/>
            <a:headEnd/>
            <a:tailEnd/>
          </a:ln>
        </p:spPr>
        <p:txBody>
          <a:bodyPr wrap="none" anchor="ctr"/>
          <a:lstStyle/>
          <a:p>
            <a:endParaRPr lang="en-US" sz="1050"/>
          </a:p>
        </p:txBody>
      </p:sp>
      <p:sp>
        <p:nvSpPr>
          <p:cNvPr id="27653" name="Rectangle 2"/>
          <p:cNvSpPr>
            <a:spLocks noGrp="1" noChangeArrowheads="1"/>
          </p:cNvSpPr>
          <p:nvPr>
            <p:ph type="title"/>
          </p:nvPr>
        </p:nvSpPr>
        <p:spPr>
          <a:xfrm>
            <a:off x="126874" y="106556"/>
            <a:ext cx="8520600" cy="572700"/>
          </a:xfrm>
        </p:spPr>
        <p:txBody>
          <a:bodyPr/>
          <a:lstStyle/>
          <a:p>
            <a:pPr eaLnBrk="1" hangingPunct="1"/>
            <a:r>
              <a:rPr lang="en-US" dirty="0"/>
              <a:t>Motivating Example</a:t>
            </a:r>
          </a:p>
        </p:txBody>
      </p:sp>
      <p:sp>
        <p:nvSpPr>
          <p:cNvPr id="27654" name="Rectangle 5"/>
          <p:cNvSpPr>
            <a:spLocks noChangeArrowheads="1"/>
          </p:cNvSpPr>
          <p:nvPr/>
        </p:nvSpPr>
        <p:spPr bwMode="auto">
          <a:xfrm>
            <a:off x="1401763" y="1787128"/>
            <a:ext cx="453970" cy="415498"/>
          </a:xfrm>
          <a:prstGeom prst="rect">
            <a:avLst/>
          </a:prstGeom>
          <a:noFill/>
          <a:ln w="9525">
            <a:noFill/>
            <a:miter lim="800000"/>
            <a:headEnd/>
            <a:tailEnd/>
          </a:ln>
        </p:spPr>
        <p:txBody>
          <a:bodyPr wrap="none">
            <a:spAutoFit/>
          </a:bodyPr>
          <a:lstStyle/>
          <a:p>
            <a:r>
              <a:rPr lang="en-US" sz="2100">
                <a:sym typeface="Webdings" pitchFamily="18" charset="2"/>
              </a:rPr>
              <a:t></a:t>
            </a:r>
          </a:p>
        </p:txBody>
      </p:sp>
      <p:sp>
        <p:nvSpPr>
          <p:cNvPr id="27655" name="AutoShape 6"/>
          <p:cNvSpPr>
            <a:spLocks noChangeArrowheads="1"/>
          </p:cNvSpPr>
          <p:nvPr/>
        </p:nvSpPr>
        <p:spPr bwMode="auto">
          <a:xfrm>
            <a:off x="903289" y="2797969"/>
            <a:ext cx="522287" cy="521494"/>
          </a:xfrm>
          <a:prstGeom prst="can">
            <a:avLst>
              <a:gd name="adj" fmla="val 33283"/>
            </a:avLst>
          </a:prstGeom>
          <a:solidFill>
            <a:srgbClr val="FFFF99"/>
          </a:solidFill>
          <a:ln w="9525">
            <a:solidFill>
              <a:schemeClr val="tx1"/>
            </a:solidFill>
            <a:round/>
            <a:headEnd/>
            <a:tailEnd/>
          </a:ln>
        </p:spPr>
        <p:txBody>
          <a:bodyPr wrap="none" anchor="ctr"/>
          <a:lstStyle/>
          <a:p>
            <a:endParaRPr lang="en-US" sz="1050"/>
          </a:p>
        </p:txBody>
      </p:sp>
      <p:sp>
        <p:nvSpPr>
          <p:cNvPr id="27656" name="AutoShape 7"/>
          <p:cNvSpPr>
            <a:spLocks noChangeArrowheads="1"/>
          </p:cNvSpPr>
          <p:nvPr/>
        </p:nvSpPr>
        <p:spPr bwMode="auto">
          <a:xfrm>
            <a:off x="1889125" y="2797969"/>
            <a:ext cx="522288" cy="521494"/>
          </a:xfrm>
          <a:prstGeom prst="can">
            <a:avLst>
              <a:gd name="adj" fmla="val 33283"/>
            </a:avLst>
          </a:prstGeom>
          <a:solidFill>
            <a:srgbClr val="EAEAEA"/>
          </a:solidFill>
          <a:ln w="9525">
            <a:solidFill>
              <a:schemeClr val="tx1"/>
            </a:solidFill>
            <a:round/>
            <a:headEnd/>
            <a:tailEnd/>
          </a:ln>
        </p:spPr>
        <p:txBody>
          <a:bodyPr wrap="none" anchor="ctr"/>
          <a:lstStyle/>
          <a:p>
            <a:endParaRPr lang="en-US" sz="1050"/>
          </a:p>
        </p:txBody>
      </p:sp>
      <p:sp>
        <p:nvSpPr>
          <p:cNvPr id="27657" name="Line 9"/>
          <p:cNvSpPr>
            <a:spLocks noChangeShapeType="1"/>
          </p:cNvSpPr>
          <p:nvPr/>
        </p:nvSpPr>
        <p:spPr bwMode="auto">
          <a:xfrm>
            <a:off x="1798639" y="2189560"/>
            <a:ext cx="319087" cy="608409"/>
          </a:xfrm>
          <a:prstGeom prst="line">
            <a:avLst/>
          </a:prstGeom>
          <a:noFill/>
          <a:ln w="9525">
            <a:solidFill>
              <a:schemeClr val="tx1"/>
            </a:solidFill>
            <a:round/>
            <a:headEnd/>
            <a:tailEnd/>
          </a:ln>
        </p:spPr>
        <p:txBody>
          <a:bodyPr/>
          <a:lstStyle/>
          <a:p>
            <a:endParaRPr lang="en-US" sz="1050"/>
          </a:p>
        </p:txBody>
      </p:sp>
      <p:sp>
        <p:nvSpPr>
          <p:cNvPr id="27658" name="Rectangle 11"/>
          <p:cNvSpPr>
            <a:spLocks noChangeArrowheads="1"/>
          </p:cNvSpPr>
          <p:nvPr/>
        </p:nvSpPr>
        <p:spPr bwMode="auto">
          <a:xfrm>
            <a:off x="1016001" y="3092054"/>
            <a:ext cx="319088" cy="152400"/>
          </a:xfrm>
          <a:prstGeom prst="rect">
            <a:avLst/>
          </a:prstGeom>
          <a:solidFill>
            <a:srgbClr val="FF3300"/>
          </a:solidFill>
          <a:ln w="9525">
            <a:noFill/>
            <a:miter lim="800000"/>
            <a:headEnd/>
            <a:tailEnd/>
          </a:ln>
        </p:spPr>
        <p:txBody>
          <a:bodyPr wrap="none" anchor="ctr"/>
          <a:lstStyle/>
          <a:p>
            <a:endParaRPr lang="en-US" sz="1050"/>
          </a:p>
        </p:txBody>
      </p:sp>
      <p:sp>
        <p:nvSpPr>
          <p:cNvPr id="27659" name="Rectangle 12"/>
          <p:cNvSpPr>
            <a:spLocks noChangeArrowheads="1"/>
          </p:cNvSpPr>
          <p:nvPr/>
        </p:nvSpPr>
        <p:spPr bwMode="auto">
          <a:xfrm>
            <a:off x="307975" y="2777729"/>
            <a:ext cx="607859" cy="600164"/>
          </a:xfrm>
          <a:prstGeom prst="rect">
            <a:avLst/>
          </a:prstGeom>
          <a:noFill/>
          <a:ln w="9525">
            <a:noFill/>
            <a:miter lim="800000"/>
            <a:headEnd/>
            <a:tailEnd/>
          </a:ln>
        </p:spPr>
        <p:txBody>
          <a:bodyPr wrap="none">
            <a:spAutoFit/>
          </a:bodyPr>
          <a:lstStyle/>
          <a:p>
            <a:r>
              <a:rPr lang="en-US" sz="3300">
                <a:latin typeface="Comic Sans MS" pitchFamily="66" charset="0"/>
                <a:sym typeface="Webdings" pitchFamily="18" charset="2"/>
              </a:rPr>
              <a:t></a:t>
            </a:r>
          </a:p>
        </p:txBody>
      </p:sp>
      <p:sp>
        <p:nvSpPr>
          <p:cNvPr id="27660" name="Line 13"/>
          <p:cNvSpPr>
            <a:spLocks noChangeShapeType="1"/>
          </p:cNvSpPr>
          <p:nvPr/>
        </p:nvSpPr>
        <p:spPr bwMode="auto">
          <a:xfrm flipH="1">
            <a:off x="1223964" y="2212182"/>
            <a:ext cx="365125" cy="597694"/>
          </a:xfrm>
          <a:prstGeom prst="line">
            <a:avLst/>
          </a:prstGeom>
          <a:noFill/>
          <a:ln w="9525">
            <a:solidFill>
              <a:schemeClr val="tx1"/>
            </a:solidFill>
            <a:round/>
            <a:headEnd/>
            <a:tailEnd/>
          </a:ln>
        </p:spPr>
        <p:txBody>
          <a:bodyPr/>
          <a:lstStyle/>
          <a:p>
            <a:endParaRPr lang="en-US" sz="1050"/>
          </a:p>
        </p:txBody>
      </p:sp>
      <p:sp>
        <p:nvSpPr>
          <p:cNvPr id="27661" name="Oval 15"/>
          <p:cNvSpPr>
            <a:spLocks noChangeArrowheads="1"/>
          </p:cNvSpPr>
          <p:nvPr/>
        </p:nvSpPr>
        <p:spPr bwMode="auto">
          <a:xfrm>
            <a:off x="1139825" y="2318148"/>
            <a:ext cx="465138" cy="348853"/>
          </a:xfrm>
          <a:prstGeom prst="ellipse">
            <a:avLst/>
          </a:prstGeom>
          <a:solidFill>
            <a:srgbClr val="FFFF99"/>
          </a:solidFill>
          <a:ln w="9525">
            <a:solidFill>
              <a:schemeClr val="tx1"/>
            </a:solidFill>
            <a:round/>
            <a:headEnd/>
            <a:tailEnd/>
          </a:ln>
        </p:spPr>
        <p:txBody>
          <a:bodyPr wrap="none" anchor="ctr"/>
          <a:lstStyle/>
          <a:p>
            <a:endParaRPr lang="en-US" sz="1050"/>
          </a:p>
        </p:txBody>
      </p:sp>
      <p:sp>
        <p:nvSpPr>
          <p:cNvPr id="27662" name="Rectangle 16"/>
          <p:cNvSpPr>
            <a:spLocks noChangeArrowheads="1"/>
          </p:cNvSpPr>
          <p:nvPr/>
        </p:nvSpPr>
        <p:spPr bwMode="auto">
          <a:xfrm>
            <a:off x="469309" y="2394378"/>
            <a:ext cx="582211" cy="415498"/>
          </a:xfrm>
          <a:prstGeom prst="rect">
            <a:avLst/>
          </a:prstGeom>
          <a:noFill/>
          <a:ln w="9525">
            <a:noFill/>
            <a:miter lim="800000"/>
            <a:headEnd/>
            <a:tailEnd/>
          </a:ln>
        </p:spPr>
        <p:txBody>
          <a:bodyPr wrap="none">
            <a:spAutoFit/>
          </a:bodyPr>
          <a:lstStyle/>
          <a:p>
            <a:r>
              <a:rPr lang="en-US" sz="1050" i="1" dirty="0">
                <a:solidFill>
                  <a:schemeClr val="bg2"/>
                </a:solidFill>
              </a:rPr>
              <a:t>Modify</a:t>
            </a:r>
          </a:p>
          <a:p>
            <a:r>
              <a:rPr lang="en-US" sz="1050" i="1" dirty="0">
                <a:solidFill>
                  <a:schemeClr val="bg2"/>
                </a:solidFill>
              </a:rPr>
              <a:t>Data</a:t>
            </a:r>
          </a:p>
        </p:txBody>
      </p:sp>
      <p:graphicFrame>
        <p:nvGraphicFramePr>
          <p:cNvPr id="58507" name="Group 139"/>
          <p:cNvGraphicFramePr>
            <a:graphicFrameLocks noGrp="1"/>
          </p:cNvGraphicFramePr>
          <p:nvPr/>
        </p:nvGraphicFramePr>
        <p:xfrm>
          <a:off x="3130551" y="1419225"/>
          <a:ext cx="5359400" cy="1453039"/>
        </p:xfrm>
        <a:graphic>
          <a:graphicData uri="http://schemas.openxmlformats.org/drawingml/2006/table">
            <a:tbl>
              <a:tblPr/>
              <a:tblGrid>
                <a:gridCol w="350838">
                  <a:extLst>
                    <a:ext uri="{9D8B030D-6E8A-4147-A177-3AD203B41FA5}">
                      <a16:colId xmlns:a16="http://schemas.microsoft.com/office/drawing/2014/main" val="20000"/>
                    </a:ext>
                  </a:extLst>
                </a:gridCol>
                <a:gridCol w="819150">
                  <a:extLst>
                    <a:ext uri="{9D8B030D-6E8A-4147-A177-3AD203B41FA5}">
                      <a16:colId xmlns:a16="http://schemas.microsoft.com/office/drawing/2014/main" val="20001"/>
                    </a:ext>
                  </a:extLst>
                </a:gridCol>
                <a:gridCol w="531812">
                  <a:extLst>
                    <a:ext uri="{9D8B030D-6E8A-4147-A177-3AD203B41FA5}">
                      <a16:colId xmlns:a16="http://schemas.microsoft.com/office/drawing/2014/main" val="20002"/>
                    </a:ext>
                  </a:extLst>
                </a:gridCol>
                <a:gridCol w="1187450">
                  <a:extLst>
                    <a:ext uri="{9D8B030D-6E8A-4147-A177-3AD203B41FA5}">
                      <a16:colId xmlns:a16="http://schemas.microsoft.com/office/drawing/2014/main" val="20003"/>
                    </a:ext>
                  </a:extLst>
                </a:gridCol>
                <a:gridCol w="1011238">
                  <a:extLst>
                    <a:ext uri="{9D8B030D-6E8A-4147-A177-3AD203B41FA5}">
                      <a16:colId xmlns:a16="http://schemas.microsoft.com/office/drawing/2014/main" val="20004"/>
                    </a:ext>
                  </a:extLst>
                </a:gridCol>
                <a:gridCol w="1458912">
                  <a:extLst>
                    <a:ext uri="{9D8B030D-6E8A-4147-A177-3AD203B41FA5}">
                      <a16:colId xmlns:a16="http://schemas.microsoft.com/office/drawing/2014/main" val="20005"/>
                    </a:ext>
                  </a:extLst>
                </a:gridCol>
              </a:tblGrid>
              <a:tr h="2057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1" i="1" u="none" strike="noStrike" cap="none" normalizeH="0" baseline="0">
                        <a:ln>
                          <a:noFill/>
                        </a:ln>
                        <a:solidFill>
                          <a:schemeClr val="tx1"/>
                        </a:solidFill>
                        <a:effectLst/>
                        <a:latin typeface="Verdana" pitchFamily="34" charset="0"/>
                      </a:endParaRP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1" u="none" strike="noStrike" cap="none" normalizeH="0" baseline="0">
                          <a:ln>
                            <a:noFill/>
                          </a:ln>
                          <a:solidFill>
                            <a:schemeClr val="tx1"/>
                          </a:solidFill>
                          <a:effectLst/>
                          <a:latin typeface="Verdana" pitchFamily="34" charset="0"/>
                        </a:rPr>
                        <a:t>Non-Sensitive Data</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1" u="none" strike="noStrike" cap="none" normalizeH="0" baseline="0">
                          <a:ln>
                            <a:noFill/>
                          </a:ln>
                          <a:solidFill>
                            <a:schemeClr val="tx1"/>
                          </a:solidFill>
                          <a:effectLst/>
                          <a:latin typeface="Verdana" pitchFamily="34" charset="0"/>
                        </a:rPr>
                        <a:t>Sensitive Data</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024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Zip</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Age</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Nationality</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Name</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Condition</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13053</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28</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Brazilian</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Ronaldo</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Heart Disease</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13067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29</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US</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Bob</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Heart Disease</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3</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13053</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37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Indian</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Kumar</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Cancer</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4</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13067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36</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Japanese</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Umeko</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Cancer</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48664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5"/>
          <p:cNvSpPr>
            <a:spLocks noChangeArrowheads="1"/>
          </p:cNvSpPr>
          <p:nvPr/>
        </p:nvSpPr>
        <p:spPr bwMode="auto">
          <a:xfrm>
            <a:off x="1401763" y="1252107"/>
            <a:ext cx="453970" cy="415498"/>
          </a:xfrm>
          <a:prstGeom prst="rect">
            <a:avLst/>
          </a:prstGeom>
          <a:noFill/>
          <a:ln w="9525">
            <a:noFill/>
            <a:miter lim="800000"/>
            <a:headEnd/>
            <a:tailEnd/>
          </a:ln>
        </p:spPr>
        <p:txBody>
          <a:bodyPr wrap="none">
            <a:spAutoFit/>
          </a:bodyPr>
          <a:lstStyle/>
          <a:p>
            <a:r>
              <a:rPr lang="en-US" sz="2100">
                <a:sym typeface="Webdings" pitchFamily="18" charset="2"/>
              </a:rPr>
              <a:t></a:t>
            </a:r>
          </a:p>
        </p:txBody>
      </p:sp>
      <p:sp>
        <p:nvSpPr>
          <p:cNvPr id="28677" name="Line 8"/>
          <p:cNvSpPr>
            <a:spLocks noChangeShapeType="1"/>
          </p:cNvSpPr>
          <p:nvPr/>
        </p:nvSpPr>
        <p:spPr bwMode="auto">
          <a:xfrm>
            <a:off x="1798639" y="1654539"/>
            <a:ext cx="319087" cy="608409"/>
          </a:xfrm>
          <a:prstGeom prst="line">
            <a:avLst/>
          </a:prstGeom>
          <a:noFill/>
          <a:ln w="9525">
            <a:solidFill>
              <a:schemeClr val="tx1"/>
            </a:solidFill>
            <a:round/>
            <a:headEnd/>
            <a:tailEnd/>
          </a:ln>
        </p:spPr>
        <p:txBody>
          <a:bodyPr/>
          <a:lstStyle/>
          <a:p>
            <a:endParaRPr lang="en-US" sz="1050"/>
          </a:p>
        </p:txBody>
      </p:sp>
      <p:sp>
        <p:nvSpPr>
          <p:cNvPr id="28678" name="Rectangle 10"/>
          <p:cNvSpPr>
            <a:spLocks noChangeArrowheads="1"/>
          </p:cNvSpPr>
          <p:nvPr/>
        </p:nvSpPr>
        <p:spPr bwMode="auto">
          <a:xfrm>
            <a:off x="307975" y="2242708"/>
            <a:ext cx="607859" cy="600164"/>
          </a:xfrm>
          <a:prstGeom prst="rect">
            <a:avLst/>
          </a:prstGeom>
          <a:noFill/>
          <a:ln w="9525">
            <a:noFill/>
            <a:miter lim="800000"/>
            <a:headEnd/>
            <a:tailEnd/>
          </a:ln>
        </p:spPr>
        <p:txBody>
          <a:bodyPr wrap="none">
            <a:spAutoFit/>
          </a:bodyPr>
          <a:lstStyle/>
          <a:p>
            <a:r>
              <a:rPr lang="en-US" sz="3300" dirty="0">
                <a:latin typeface="Comic Sans MS" pitchFamily="66" charset="0"/>
                <a:sym typeface="Webdings" pitchFamily="18" charset="2"/>
              </a:rPr>
              <a:t></a:t>
            </a:r>
          </a:p>
        </p:txBody>
      </p:sp>
      <p:sp>
        <p:nvSpPr>
          <p:cNvPr id="28679" name="Line 11"/>
          <p:cNvSpPr>
            <a:spLocks noChangeShapeType="1"/>
          </p:cNvSpPr>
          <p:nvPr/>
        </p:nvSpPr>
        <p:spPr bwMode="auto">
          <a:xfrm flipH="1">
            <a:off x="1223964" y="1677161"/>
            <a:ext cx="365125" cy="597694"/>
          </a:xfrm>
          <a:prstGeom prst="line">
            <a:avLst/>
          </a:prstGeom>
          <a:noFill/>
          <a:ln w="9525">
            <a:solidFill>
              <a:schemeClr val="tx1"/>
            </a:solidFill>
            <a:round/>
            <a:headEnd/>
            <a:tailEnd/>
          </a:ln>
        </p:spPr>
        <p:txBody>
          <a:bodyPr/>
          <a:lstStyle/>
          <a:p>
            <a:endParaRPr lang="en-US" sz="1050"/>
          </a:p>
        </p:txBody>
      </p:sp>
      <p:sp>
        <p:nvSpPr>
          <p:cNvPr id="28680" name="Rectangle 12"/>
          <p:cNvSpPr>
            <a:spLocks noChangeArrowheads="1"/>
          </p:cNvSpPr>
          <p:nvPr/>
        </p:nvSpPr>
        <p:spPr bwMode="auto">
          <a:xfrm>
            <a:off x="2952750" y="506776"/>
            <a:ext cx="3464410" cy="253916"/>
          </a:xfrm>
          <a:prstGeom prst="rect">
            <a:avLst/>
          </a:prstGeom>
          <a:noFill/>
          <a:ln w="9525">
            <a:noFill/>
            <a:miter lim="800000"/>
            <a:headEnd/>
            <a:tailEnd/>
          </a:ln>
        </p:spPr>
        <p:txBody>
          <a:bodyPr wrap="none">
            <a:spAutoFit/>
          </a:bodyPr>
          <a:lstStyle/>
          <a:p>
            <a:r>
              <a:rPr lang="en-US" sz="1050"/>
              <a:t>Published Data: Alice publishes data without the Name</a:t>
            </a:r>
          </a:p>
        </p:txBody>
      </p:sp>
      <p:sp>
        <p:nvSpPr>
          <p:cNvPr id="28681" name="Oval 13"/>
          <p:cNvSpPr>
            <a:spLocks noChangeArrowheads="1"/>
          </p:cNvSpPr>
          <p:nvPr/>
        </p:nvSpPr>
        <p:spPr bwMode="auto">
          <a:xfrm>
            <a:off x="1139825" y="1783127"/>
            <a:ext cx="465138" cy="348853"/>
          </a:xfrm>
          <a:prstGeom prst="ellipse">
            <a:avLst/>
          </a:prstGeom>
          <a:solidFill>
            <a:srgbClr val="FFFF99"/>
          </a:solidFill>
          <a:ln w="9525">
            <a:solidFill>
              <a:schemeClr val="tx1"/>
            </a:solidFill>
            <a:round/>
            <a:headEnd/>
            <a:tailEnd/>
          </a:ln>
        </p:spPr>
        <p:txBody>
          <a:bodyPr wrap="none" anchor="ctr"/>
          <a:lstStyle/>
          <a:p>
            <a:endParaRPr lang="en-US" sz="1050"/>
          </a:p>
        </p:txBody>
      </p:sp>
      <p:sp>
        <p:nvSpPr>
          <p:cNvPr id="28682" name="Rectangle 14"/>
          <p:cNvSpPr>
            <a:spLocks noChangeArrowheads="1"/>
          </p:cNvSpPr>
          <p:nvPr/>
        </p:nvSpPr>
        <p:spPr bwMode="auto">
          <a:xfrm>
            <a:off x="497336" y="1957553"/>
            <a:ext cx="582211" cy="415498"/>
          </a:xfrm>
          <a:prstGeom prst="rect">
            <a:avLst/>
          </a:prstGeom>
          <a:noFill/>
          <a:ln w="9525">
            <a:noFill/>
            <a:miter lim="800000"/>
            <a:headEnd/>
            <a:tailEnd/>
          </a:ln>
        </p:spPr>
        <p:txBody>
          <a:bodyPr wrap="none">
            <a:spAutoFit/>
          </a:bodyPr>
          <a:lstStyle/>
          <a:p>
            <a:r>
              <a:rPr lang="en-US" sz="1050" i="1" dirty="0">
                <a:solidFill>
                  <a:schemeClr val="bg2"/>
                </a:solidFill>
              </a:rPr>
              <a:t>Modify</a:t>
            </a:r>
          </a:p>
          <a:p>
            <a:r>
              <a:rPr lang="en-US" sz="1050" i="1" dirty="0">
                <a:solidFill>
                  <a:schemeClr val="bg2"/>
                </a:solidFill>
              </a:rPr>
              <a:t>Data</a:t>
            </a:r>
          </a:p>
        </p:txBody>
      </p:sp>
      <p:sp>
        <p:nvSpPr>
          <p:cNvPr id="28684" name="AutoShape 276"/>
          <p:cNvSpPr>
            <a:spLocks noChangeArrowheads="1"/>
          </p:cNvSpPr>
          <p:nvPr/>
        </p:nvSpPr>
        <p:spPr bwMode="auto">
          <a:xfrm>
            <a:off x="3027363" y="803241"/>
            <a:ext cx="4767262" cy="1566863"/>
          </a:xfrm>
          <a:prstGeom prst="wedgeRectCallout">
            <a:avLst>
              <a:gd name="adj1" fmla="val -87194"/>
              <a:gd name="adj2" fmla="val 57218"/>
            </a:avLst>
          </a:prstGeom>
          <a:solidFill>
            <a:srgbClr val="FFFF66">
              <a:alpha val="50195"/>
            </a:srgbClr>
          </a:solidFill>
          <a:ln w="9525">
            <a:solidFill>
              <a:schemeClr val="tx1"/>
            </a:solidFill>
            <a:miter lim="800000"/>
            <a:headEnd/>
            <a:tailEnd/>
          </a:ln>
        </p:spPr>
        <p:txBody>
          <a:bodyPr/>
          <a:lstStyle/>
          <a:p>
            <a:pPr algn="ctr"/>
            <a:endParaRPr lang="en-US" sz="1800">
              <a:latin typeface="Times New Roman" pitchFamily="18" charset="0"/>
            </a:endParaRPr>
          </a:p>
        </p:txBody>
      </p:sp>
      <p:graphicFrame>
        <p:nvGraphicFramePr>
          <p:cNvPr id="59711" name="Group 319"/>
          <p:cNvGraphicFramePr>
            <a:graphicFrameLocks noGrp="1"/>
          </p:cNvGraphicFramePr>
          <p:nvPr/>
        </p:nvGraphicFramePr>
        <p:xfrm>
          <a:off x="3130551" y="884204"/>
          <a:ext cx="4579938" cy="1453039"/>
        </p:xfrm>
        <a:graphic>
          <a:graphicData uri="http://schemas.openxmlformats.org/drawingml/2006/table">
            <a:tbl>
              <a:tblPr/>
              <a:tblGrid>
                <a:gridCol w="350838">
                  <a:extLst>
                    <a:ext uri="{9D8B030D-6E8A-4147-A177-3AD203B41FA5}">
                      <a16:colId xmlns:a16="http://schemas.microsoft.com/office/drawing/2014/main" val="20000"/>
                    </a:ext>
                  </a:extLst>
                </a:gridCol>
                <a:gridCol w="819150">
                  <a:extLst>
                    <a:ext uri="{9D8B030D-6E8A-4147-A177-3AD203B41FA5}">
                      <a16:colId xmlns:a16="http://schemas.microsoft.com/office/drawing/2014/main" val="20001"/>
                    </a:ext>
                  </a:extLst>
                </a:gridCol>
                <a:gridCol w="531812">
                  <a:extLst>
                    <a:ext uri="{9D8B030D-6E8A-4147-A177-3AD203B41FA5}">
                      <a16:colId xmlns:a16="http://schemas.microsoft.com/office/drawing/2014/main" val="20002"/>
                    </a:ext>
                  </a:extLst>
                </a:gridCol>
                <a:gridCol w="1187450">
                  <a:extLst>
                    <a:ext uri="{9D8B030D-6E8A-4147-A177-3AD203B41FA5}">
                      <a16:colId xmlns:a16="http://schemas.microsoft.com/office/drawing/2014/main" val="20003"/>
                    </a:ext>
                  </a:extLst>
                </a:gridCol>
                <a:gridCol w="1690688">
                  <a:extLst>
                    <a:ext uri="{9D8B030D-6E8A-4147-A177-3AD203B41FA5}">
                      <a16:colId xmlns:a16="http://schemas.microsoft.com/office/drawing/2014/main" val="20004"/>
                    </a:ext>
                  </a:extLst>
                </a:gridCol>
              </a:tblGrid>
              <a:tr h="2057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1" u="none" strike="noStrike" cap="none" normalizeH="0" baseline="0">
                        <a:ln>
                          <a:noFill/>
                        </a:ln>
                        <a:solidFill>
                          <a:schemeClr val="tx1"/>
                        </a:solidFill>
                        <a:effectLst/>
                        <a:latin typeface="Verdana" pitchFamily="34" charset="0"/>
                      </a:endParaRP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1" u="none" strike="noStrike" cap="none" normalizeH="0" baseline="0">
                          <a:ln>
                            <a:noFill/>
                          </a:ln>
                          <a:solidFill>
                            <a:schemeClr val="tx1"/>
                          </a:solidFill>
                          <a:effectLst/>
                          <a:latin typeface="Verdana" pitchFamily="34" charset="0"/>
                        </a:rPr>
                        <a:t>Non-Sensitive Data</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1" u="none" strike="noStrike" cap="none" normalizeH="0" baseline="0">
                          <a:ln>
                            <a:noFill/>
                          </a:ln>
                          <a:solidFill>
                            <a:schemeClr val="tx1"/>
                          </a:solidFill>
                          <a:effectLst/>
                          <a:latin typeface="Verdana" pitchFamily="34" charset="0"/>
                        </a:rPr>
                        <a:t>Sensitive Data</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024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Zip</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Age</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Nationality</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Condition</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13053</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28</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Brazilian</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Heart Disease</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13067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29</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US</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Heart Disease</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3</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13053</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37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Indian</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Cancer</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4</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13067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36</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Japanese</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Cancer</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28727" name="AutoShape 6"/>
          <p:cNvSpPr>
            <a:spLocks noChangeArrowheads="1"/>
          </p:cNvSpPr>
          <p:nvPr/>
        </p:nvSpPr>
        <p:spPr bwMode="auto">
          <a:xfrm>
            <a:off x="903289" y="2262948"/>
            <a:ext cx="522287" cy="521494"/>
          </a:xfrm>
          <a:prstGeom prst="can">
            <a:avLst>
              <a:gd name="adj" fmla="val 33283"/>
            </a:avLst>
          </a:prstGeom>
          <a:solidFill>
            <a:srgbClr val="FFFF99"/>
          </a:solidFill>
          <a:ln w="9525">
            <a:solidFill>
              <a:schemeClr val="tx1"/>
            </a:solidFill>
            <a:round/>
            <a:headEnd/>
            <a:tailEnd/>
          </a:ln>
        </p:spPr>
        <p:txBody>
          <a:bodyPr wrap="none" anchor="ctr"/>
          <a:lstStyle/>
          <a:p>
            <a:endParaRPr lang="en-US" sz="1050"/>
          </a:p>
        </p:txBody>
      </p:sp>
      <p:sp>
        <p:nvSpPr>
          <p:cNvPr id="28728" name="Rectangle 9"/>
          <p:cNvSpPr>
            <a:spLocks noChangeArrowheads="1"/>
          </p:cNvSpPr>
          <p:nvPr/>
        </p:nvSpPr>
        <p:spPr bwMode="auto">
          <a:xfrm>
            <a:off x="1016001" y="2557033"/>
            <a:ext cx="319088" cy="152400"/>
          </a:xfrm>
          <a:prstGeom prst="rect">
            <a:avLst/>
          </a:prstGeom>
          <a:solidFill>
            <a:srgbClr val="FF3300"/>
          </a:solidFill>
          <a:ln w="9525">
            <a:noFill/>
            <a:miter lim="800000"/>
            <a:headEnd/>
            <a:tailEnd/>
          </a:ln>
        </p:spPr>
        <p:txBody>
          <a:bodyPr wrap="none" anchor="ctr"/>
          <a:lstStyle/>
          <a:p>
            <a:endParaRPr lang="en-US" sz="1050"/>
          </a:p>
        </p:txBody>
      </p:sp>
      <p:grpSp>
        <p:nvGrpSpPr>
          <p:cNvPr id="2" name="Group 360"/>
          <p:cNvGrpSpPr>
            <a:grpSpLocks/>
          </p:cNvGrpSpPr>
          <p:nvPr/>
        </p:nvGrpSpPr>
        <p:grpSpPr bwMode="auto">
          <a:xfrm>
            <a:off x="2952751" y="2570129"/>
            <a:ext cx="4376738" cy="1668066"/>
            <a:chOff x="1860" y="2608"/>
            <a:chExt cx="2757" cy="1401"/>
          </a:xfrm>
        </p:grpSpPr>
        <p:sp>
          <p:nvSpPr>
            <p:cNvPr id="28731" name="Rectangle 228"/>
            <p:cNvSpPr>
              <a:spLocks noChangeArrowheads="1"/>
            </p:cNvSpPr>
            <p:nvPr/>
          </p:nvSpPr>
          <p:spPr bwMode="auto">
            <a:xfrm>
              <a:off x="1860" y="2608"/>
              <a:ext cx="1755" cy="213"/>
            </a:xfrm>
            <a:prstGeom prst="rect">
              <a:avLst/>
            </a:prstGeom>
            <a:noFill/>
            <a:ln w="9525">
              <a:noFill/>
              <a:miter lim="800000"/>
              <a:headEnd/>
              <a:tailEnd/>
            </a:ln>
          </p:spPr>
          <p:txBody>
            <a:bodyPr wrap="none">
              <a:spAutoFit/>
            </a:bodyPr>
            <a:lstStyle/>
            <a:p>
              <a:r>
                <a:rPr lang="en-US" sz="1050"/>
                <a:t>Attacker’s Knowledge: Voter registration list</a:t>
              </a:r>
            </a:p>
          </p:txBody>
        </p:sp>
        <p:sp>
          <p:nvSpPr>
            <p:cNvPr id="28732" name="AutoShape 320"/>
            <p:cNvSpPr>
              <a:spLocks noChangeArrowheads="1"/>
            </p:cNvSpPr>
            <p:nvPr/>
          </p:nvSpPr>
          <p:spPr bwMode="auto">
            <a:xfrm>
              <a:off x="1907" y="2858"/>
              <a:ext cx="2710" cy="1151"/>
            </a:xfrm>
            <a:prstGeom prst="wedgeRectCallout">
              <a:avLst>
                <a:gd name="adj1" fmla="val -72176"/>
                <a:gd name="adj2" fmla="val -60338"/>
              </a:avLst>
            </a:prstGeom>
            <a:solidFill>
              <a:srgbClr val="EAEAEA"/>
            </a:solidFill>
            <a:ln w="9525">
              <a:solidFill>
                <a:schemeClr val="tx1"/>
              </a:solidFill>
              <a:miter lim="800000"/>
              <a:headEnd/>
              <a:tailEnd/>
            </a:ln>
          </p:spPr>
          <p:txBody>
            <a:bodyPr wrap="none" anchor="ctr"/>
            <a:lstStyle/>
            <a:p>
              <a:pPr algn="ctr"/>
              <a:endParaRPr lang="en-US" sz="1800">
                <a:latin typeface="Times New Roman" pitchFamily="18" charset="0"/>
              </a:endParaRPr>
            </a:p>
          </p:txBody>
        </p:sp>
        <p:sp>
          <p:nvSpPr>
            <p:cNvPr id="28733" name="Rectangle 322"/>
            <p:cNvSpPr>
              <a:spLocks noChangeArrowheads="1"/>
            </p:cNvSpPr>
            <p:nvPr/>
          </p:nvSpPr>
          <p:spPr bwMode="auto">
            <a:xfrm>
              <a:off x="2132" y="3754"/>
              <a:ext cx="490" cy="191"/>
            </a:xfrm>
            <a:prstGeom prst="rect">
              <a:avLst/>
            </a:prstGeom>
            <a:solidFill>
              <a:schemeClr val="bg1"/>
            </a:solidFill>
            <a:ln w="9525">
              <a:noFill/>
              <a:miter lim="800000"/>
              <a:headEnd/>
              <a:tailEnd/>
            </a:ln>
          </p:spPr>
          <p:txBody>
            <a:bodyPr anchor="ctr"/>
            <a:lstStyle/>
            <a:p>
              <a:pPr>
                <a:spcBef>
                  <a:spcPct val="20000"/>
                </a:spcBef>
              </a:pPr>
              <a:r>
                <a:rPr lang="en-US" sz="1050"/>
                <a:t>Chris</a:t>
              </a:r>
            </a:p>
          </p:txBody>
        </p:sp>
        <p:sp>
          <p:nvSpPr>
            <p:cNvPr id="28734" name="Rectangle 323"/>
            <p:cNvSpPr>
              <a:spLocks noChangeArrowheads="1"/>
            </p:cNvSpPr>
            <p:nvPr/>
          </p:nvSpPr>
          <p:spPr bwMode="auto">
            <a:xfrm>
              <a:off x="2132" y="3563"/>
              <a:ext cx="490" cy="191"/>
            </a:xfrm>
            <a:prstGeom prst="rect">
              <a:avLst/>
            </a:prstGeom>
            <a:solidFill>
              <a:schemeClr val="bg1"/>
            </a:solidFill>
            <a:ln w="9525">
              <a:noFill/>
              <a:miter lim="800000"/>
              <a:headEnd/>
              <a:tailEnd/>
            </a:ln>
          </p:spPr>
          <p:txBody>
            <a:bodyPr anchor="ctr"/>
            <a:lstStyle/>
            <a:p>
              <a:pPr>
                <a:spcBef>
                  <a:spcPct val="20000"/>
                </a:spcBef>
              </a:pPr>
              <a:r>
                <a:rPr lang="en-US" sz="1050"/>
                <a:t>Bob</a:t>
              </a:r>
            </a:p>
          </p:txBody>
        </p:sp>
        <p:sp>
          <p:nvSpPr>
            <p:cNvPr id="28735" name="Rectangle 324"/>
            <p:cNvSpPr>
              <a:spLocks noChangeArrowheads="1"/>
            </p:cNvSpPr>
            <p:nvPr/>
          </p:nvSpPr>
          <p:spPr bwMode="auto">
            <a:xfrm>
              <a:off x="2132" y="3372"/>
              <a:ext cx="490" cy="191"/>
            </a:xfrm>
            <a:prstGeom prst="rect">
              <a:avLst/>
            </a:prstGeom>
            <a:solidFill>
              <a:schemeClr val="bg1"/>
            </a:solidFill>
            <a:ln w="9525">
              <a:noFill/>
              <a:miter lim="800000"/>
              <a:headEnd/>
              <a:tailEnd/>
            </a:ln>
          </p:spPr>
          <p:txBody>
            <a:bodyPr anchor="ctr"/>
            <a:lstStyle/>
            <a:p>
              <a:pPr>
                <a:spcBef>
                  <a:spcPct val="20000"/>
                </a:spcBef>
              </a:pPr>
              <a:r>
                <a:rPr lang="en-US" sz="1050"/>
                <a:t>Paul</a:t>
              </a:r>
            </a:p>
          </p:txBody>
        </p:sp>
        <p:sp>
          <p:nvSpPr>
            <p:cNvPr id="28736" name="Rectangle 325"/>
            <p:cNvSpPr>
              <a:spLocks noChangeArrowheads="1"/>
            </p:cNvSpPr>
            <p:nvPr/>
          </p:nvSpPr>
          <p:spPr bwMode="auto">
            <a:xfrm>
              <a:off x="2132" y="3181"/>
              <a:ext cx="490" cy="191"/>
            </a:xfrm>
            <a:prstGeom prst="rect">
              <a:avLst/>
            </a:prstGeom>
            <a:solidFill>
              <a:schemeClr val="bg1"/>
            </a:solidFill>
            <a:ln w="9525">
              <a:noFill/>
              <a:miter lim="800000"/>
              <a:headEnd/>
              <a:tailEnd/>
            </a:ln>
          </p:spPr>
          <p:txBody>
            <a:bodyPr anchor="ctr"/>
            <a:lstStyle/>
            <a:p>
              <a:pPr>
                <a:spcBef>
                  <a:spcPct val="20000"/>
                </a:spcBef>
              </a:pPr>
              <a:r>
                <a:rPr lang="en-US" sz="1050"/>
                <a:t>John</a:t>
              </a:r>
            </a:p>
          </p:txBody>
        </p:sp>
        <p:sp>
          <p:nvSpPr>
            <p:cNvPr id="28737" name="Rectangle 326"/>
            <p:cNvSpPr>
              <a:spLocks noChangeArrowheads="1"/>
            </p:cNvSpPr>
            <p:nvPr/>
          </p:nvSpPr>
          <p:spPr bwMode="auto">
            <a:xfrm>
              <a:off x="2132" y="2927"/>
              <a:ext cx="490" cy="254"/>
            </a:xfrm>
            <a:prstGeom prst="rect">
              <a:avLst/>
            </a:prstGeom>
            <a:noFill/>
            <a:ln w="9525">
              <a:noFill/>
              <a:miter lim="800000"/>
              <a:headEnd/>
              <a:tailEnd/>
            </a:ln>
          </p:spPr>
          <p:txBody>
            <a:bodyPr anchor="ctr"/>
            <a:lstStyle/>
            <a:p>
              <a:pPr algn="ctr">
                <a:spcBef>
                  <a:spcPct val="20000"/>
                </a:spcBef>
              </a:pPr>
              <a:r>
                <a:rPr lang="en-US" sz="900" b="1" i="1"/>
                <a:t>Name</a:t>
              </a:r>
            </a:p>
          </p:txBody>
        </p:sp>
        <p:sp>
          <p:nvSpPr>
            <p:cNvPr id="28738" name="Rectangle 327"/>
            <p:cNvSpPr>
              <a:spLocks noChangeArrowheads="1"/>
            </p:cNvSpPr>
            <p:nvPr/>
          </p:nvSpPr>
          <p:spPr bwMode="auto">
            <a:xfrm>
              <a:off x="3571" y="3754"/>
              <a:ext cx="988" cy="191"/>
            </a:xfrm>
            <a:prstGeom prst="rect">
              <a:avLst/>
            </a:prstGeom>
            <a:solidFill>
              <a:schemeClr val="bg1"/>
            </a:solidFill>
            <a:ln w="9525">
              <a:noFill/>
              <a:miter lim="800000"/>
              <a:headEnd/>
              <a:tailEnd/>
            </a:ln>
          </p:spPr>
          <p:txBody>
            <a:bodyPr anchor="ctr"/>
            <a:lstStyle/>
            <a:p>
              <a:pPr>
                <a:spcBef>
                  <a:spcPct val="20000"/>
                </a:spcBef>
              </a:pPr>
              <a:r>
                <a:rPr lang="en-US" sz="1050"/>
                <a:t>US</a:t>
              </a:r>
            </a:p>
          </p:txBody>
        </p:sp>
        <p:sp>
          <p:nvSpPr>
            <p:cNvPr id="28739" name="Rectangle 328"/>
            <p:cNvSpPr>
              <a:spLocks noChangeArrowheads="1"/>
            </p:cNvSpPr>
            <p:nvPr/>
          </p:nvSpPr>
          <p:spPr bwMode="auto">
            <a:xfrm>
              <a:off x="3241" y="3754"/>
              <a:ext cx="330" cy="191"/>
            </a:xfrm>
            <a:prstGeom prst="rect">
              <a:avLst/>
            </a:prstGeom>
            <a:solidFill>
              <a:schemeClr val="bg1"/>
            </a:solidFill>
            <a:ln w="9525">
              <a:noFill/>
              <a:miter lim="800000"/>
              <a:headEnd/>
              <a:tailEnd/>
            </a:ln>
          </p:spPr>
          <p:txBody>
            <a:bodyPr anchor="ctr"/>
            <a:lstStyle/>
            <a:p>
              <a:pPr>
                <a:spcBef>
                  <a:spcPct val="20000"/>
                </a:spcBef>
              </a:pPr>
              <a:r>
                <a:rPr lang="en-US" sz="1050"/>
                <a:t>23</a:t>
              </a:r>
            </a:p>
          </p:txBody>
        </p:sp>
        <p:sp>
          <p:nvSpPr>
            <p:cNvPr id="28740" name="Rectangle 329"/>
            <p:cNvSpPr>
              <a:spLocks noChangeArrowheads="1"/>
            </p:cNvSpPr>
            <p:nvPr/>
          </p:nvSpPr>
          <p:spPr bwMode="auto">
            <a:xfrm>
              <a:off x="2622" y="3754"/>
              <a:ext cx="619" cy="191"/>
            </a:xfrm>
            <a:prstGeom prst="rect">
              <a:avLst/>
            </a:prstGeom>
            <a:solidFill>
              <a:schemeClr val="bg1"/>
            </a:solidFill>
            <a:ln w="9525">
              <a:noFill/>
              <a:miter lim="800000"/>
              <a:headEnd/>
              <a:tailEnd/>
            </a:ln>
          </p:spPr>
          <p:txBody>
            <a:bodyPr anchor="ctr"/>
            <a:lstStyle/>
            <a:p>
              <a:pPr>
                <a:spcBef>
                  <a:spcPct val="20000"/>
                </a:spcBef>
              </a:pPr>
              <a:r>
                <a:rPr lang="en-US" sz="1050"/>
                <a:t>13067</a:t>
              </a:r>
            </a:p>
          </p:txBody>
        </p:sp>
        <p:sp>
          <p:nvSpPr>
            <p:cNvPr id="28741" name="Rectangle 330"/>
            <p:cNvSpPr>
              <a:spLocks noChangeArrowheads="1"/>
            </p:cNvSpPr>
            <p:nvPr/>
          </p:nvSpPr>
          <p:spPr bwMode="auto">
            <a:xfrm>
              <a:off x="1972" y="3754"/>
              <a:ext cx="160" cy="191"/>
            </a:xfrm>
            <a:prstGeom prst="rect">
              <a:avLst/>
            </a:prstGeom>
            <a:solidFill>
              <a:schemeClr val="bg1"/>
            </a:solidFill>
            <a:ln w="9525">
              <a:noFill/>
              <a:miter lim="800000"/>
              <a:headEnd/>
              <a:tailEnd/>
            </a:ln>
          </p:spPr>
          <p:txBody>
            <a:bodyPr anchor="ctr"/>
            <a:lstStyle/>
            <a:p>
              <a:pPr>
                <a:spcBef>
                  <a:spcPct val="20000"/>
                </a:spcBef>
              </a:pPr>
              <a:r>
                <a:rPr lang="en-US" sz="1050"/>
                <a:t>4</a:t>
              </a:r>
            </a:p>
          </p:txBody>
        </p:sp>
        <p:sp>
          <p:nvSpPr>
            <p:cNvPr id="28742" name="Rectangle 331"/>
            <p:cNvSpPr>
              <a:spLocks noChangeArrowheads="1"/>
            </p:cNvSpPr>
            <p:nvPr/>
          </p:nvSpPr>
          <p:spPr bwMode="auto">
            <a:xfrm>
              <a:off x="3571" y="3563"/>
              <a:ext cx="988" cy="191"/>
            </a:xfrm>
            <a:prstGeom prst="rect">
              <a:avLst/>
            </a:prstGeom>
            <a:solidFill>
              <a:schemeClr val="bg1"/>
            </a:solidFill>
            <a:ln w="9525">
              <a:noFill/>
              <a:miter lim="800000"/>
              <a:headEnd/>
              <a:tailEnd/>
            </a:ln>
          </p:spPr>
          <p:txBody>
            <a:bodyPr anchor="ctr"/>
            <a:lstStyle/>
            <a:p>
              <a:pPr>
                <a:spcBef>
                  <a:spcPct val="20000"/>
                </a:spcBef>
              </a:pPr>
              <a:r>
                <a:rPr lang="en-US" sz="1050"/>
                <a:t>US</a:t>
              </a:r>
            </a:p>
          </p:txBody>
        </p:sp>
        <p:sp>
          <p:nvSpPr>
            <p:cNvPr id="28743" name="Rectangle 332"/>
            <p:cNvSpPr>
              <a:spLocks noChangeArrowheads="1"/>
            </p:cNvSpPr>
            <p:nvPr/>
          </p:nvSpPr>
          <p:spPr bwMode="auto">
            <a:xfrm>
              <a:off x="3241" y="3563"/>
              <a:ext cx="330" cy="191"/>
            </a:xfrm>
            <a:prstGeom prst="rect">
              <a:avLst/>
            </a:prstGeom>
            <a:solidFill>
              <a:schemeClr val="bg1"/>
            </a:solidFill>
            <a:ln w="9525">
              <a:noFill/>
              <a:miter lim="800000"/>
              <a:headEnd/>
              <a:tailEnd/>
            </a:ln>
          </p:spPr>
          <p:txBody>
            <a:bodyPr anchor="ctr"/>
            <a:lstStyle/>
            <a:p>
              <a:pPr>
                <a:spcBef>
                  <a:spcPct val="20000"/>
                </a:spcBef>
              </a:pPr>
              <a:r>
                <a:rPr lang="en-US" sz="1050"/>
                <a:t>29</a:t>
              </a:r>
            </a:p>
          </p:txBody>
        </p:sp>
        <p:sp>
          <p:nvSpPr>
            <p:cNvPr id="28744" name="Rectangle 333"/>
            <p:cNvSpPr>
              <a:spLocks noChangeArrowheads="1"/>
            </p:cNvSpPr>
            <p:nvPr/>
          </p:nvSpPr>
          <p:spPr bwMode="auto">
            <a:xfrm>
              <a:off x="2622" y="3563"/>
              <a:ext cx="619" cy="191"/>
            </a:xfrm>
            <a:prstGeom prst="rect">
              <a:avLst/>
            </a:prstGeom>
            <a:solidFill>
              <a:schemeClr val="bg1"/>
            </a:solidFill>
            <a:ln w="9525">
              <a:noFill/>
              <a:miter lim="800000"/>
              <a:headEnd/>
              <a:tailEnd/>
            </a:ln>
          </p:spPr>
          <p:txBody>
            <a:bodyPr anchor="ctr"/>
            <a:lstStyle/>
            <a:p>
              <a:pPr>
                <a:spcBef>
                  <a:spcPct val="20000"/>
                </a:spcBef>
              </a:pPr>
              <a:r>
                <a:rPr lang="en-US" sz="1050"/>
                <a:t>13067</a:t>
              </a:r>
            </a:p>
          </p:txBody>
        </p:sp>
        <p:sp>
          <p:nvSpPr>
            <p:cNvPr id="28745" name="Rectangle 334"/>
            <p:cNvSpPr>
              <a:spLocks noChangeArrowheads="1"/>
            </p:cNvSpPr>
            <p:nvPr/>
          </p:nvSpPr>
          <p:spPr bwMode="auto">
            <a:xfrm>
              <a:off x="1972" y="3563"/>
              <a:ext cx="160" cy="191"/>
            </a:xfrm>
            <a:prstGeom prst="rect">
              <a:avLst/>
            </a:prstGeom>
            <a:solidFill>
              <a:schemeClr val="bg1"/>
            </a:solidFill>
            <a:ln w="9525">
              <a:noFill/>
              <a:miter lim="800000"/>
              <a:headEnd/>
              <a:tailEnd/>
            </a:ln>
          </p:spPr>
          <p:txBody>
            <a:bodyPr anchor="ctr"/>
            <a:lstStyle/>
            <a:p>
              <a:pPr>
                <a:spcBef>
                  <a:spcPct val="20000"/>
                </a:spcBef>
              </a:pPr>
              <a:r>
                <a:rPr lang="en-US" sz="1050"/>
                <a:t>3</a:t>
              </a:r>
            </a:p>
          </p:txBody>
        </p:sp>
        <p:sp>
          <p:nvSpPr>
            <p:cNvPr id="28746" name="Rectangle 335"/>
            <p:cNvSpPr>
              <a:spLocks noChangeArrowheads="1"/>
            </p:cNvSpPr>
            <p:nvPr/>
          </p:nvSpPr>
          <p:spPr bwMode="auto">
            <a:xfrm>
              <a:off x="3571" y="3372"/>
              <a:ext cx="988" cy="191"/>
            </a:xfrm>
            <a:prstGeom prst="rect">
              <a:avLst/>
            </a:prstGeom>
            <a:solidFill>
              <a:schemeClr val="bg1"/>
            </a:solidFill>
            <a:ln w="9525">
              <a:noFill/>
              <a:miter lim="800000"/>
              <a:headEnd/>
              <a:tailEnd/>
            </a:ln>
          </p:spPr>
          <p:txBody>
            <a:bodyPr anchor="ctr"/>
            <a:lstStyle/>
            <a:p>
              <a:pPr>
                <a:spcBef>
                  <a:spcPct val="20000"/>
                </a:spcBef>
              </a:pPr>
              <a:r>
                <a:rPr lang="en-US" sz="1050"/>
                <a:t>US</a:t>
              </a:r>
            </a:p>
          </p:txBody>
        </p:sp>
        <p:sp>
          <p:nvSpPr>
            <p:cNvPr id="28747" name="Rectangle 336"/>
            <p:cNvSpPr>
              <a:spLocks noChangeArrowheads="1"/>
            </p:cNvSpPr>
            <p:nvPr/>
          </p:nvSpPr>
          <p:spPr bwMode="auto">
            <a:xfrm>
              <a:off x="3241" y="3372"/>
              <a:ext cx="330" cy="191"/>
            </a:xfrm>
            <a:prstGeom prst="rect">
              <a:avLst/>
            </a:prstGeom>
            <a:solidFill>
              <a:schemeClr val="bg1"/>
            </a:solidFill>
            <a:ln w="9525">
              <a:noFill/>
              <a:miter lim="800000"/>
              <a:headEnd/>
              <a:tailEnd/>
            </a:ln>
          </p:spPr>
          <p:txBody>
            <a:bodyPr anchor="ctr"/>
            <a:lstStyle/>
            <a:p>
              <a:pPr>
                <a:spcBef>
                  <a:spcPct val="20000"/>
                </a:spcBef>
              </a:pPr>
              <a:r>
                <a:rPr lang="en-US" sz="1050"/>
                <a:t>22</a:t>
              </a:r>
            </a:p>
          </p:txBody>
        </p:sp>
        <p:sp>
          <p:nvSpPr>
            <p:cNvPr id="28748" name="Rectangle 337"/>
            <p:cNvSpPr>
              <a:spLocks noChangeArrowheads="1"/>
            </p:cNvSpPr>
            <p:nvPr/>
          </p:nvSpPr>
          <p:spPr bwMode="auto">
            <a:xfrm>
              <a:off x="2622" y="3372"/>
              <a:ext cx="619" cy="191"/>
            </a:xfrm>
            <a:prstGeom prst="rect">
              <a:avLst/>
            </a:prstGeom>
            <a:solidFill>
              <a:schemeClr val="bg1"/>
            </a:solidFill>
            <a:ln w="9525">
              <a:noFill/>
              <a:miter lim="800000"/>
              <a:headEnd/>
              <a:tailEnd/>
            </a:ln>
          </p:spPr>
          <p:txBody>
            <a:bodyPr anchor="ctr"/>
            <a:lstStyle/>
            <a:p>
              <a:pPr>
                <a:spcBef>
                  <a:spcPct val="20000"/>
                </a:spcBef>
              </a:pPr>
              <a:r>
                <a:rPr lang="en-US" sz="1050"/>
                <a:t>13067</a:t>
              </a:r>
            </a:p>
          </p:txBody>
        </p:sp>
        <p:sp>
          <p:nvSpPr>
            <p:cNvPr id="28749" name="Rectangle 338"/>
            <p:cNvSpPr>
              <a:spLocks noChangeArrowheads="1"/>
            </p:cNvSpPr>
            <p:nvPr/>
          </p:nvSpPr>
          <p:spPr bwMode="auto">
            <a:xfrm>
              <a:off x="1972" y="3372"/>
              <a:ext cx="160" cy="191"/>
            </a:xfrm>
            <a:prstGeom prst="rect">
              <a:avLst/>
            </a:prstGeom>
            <a:solidFill>
              <a:schemeClr val="bg1"/>
            </a:solidFill>
            <a:ln w="9525">
              <a:noFill/>
              <a:miter lim="800000"/>
              <a:headEnd/>
              <a:tailEnd/>
            </a:ln>
          </p:spPr>
          <p:txBody>
            <a:bodyPr anchor="ctr"/>
            <a:lstStyle/>
            <a:p>
              <a:pPr>
                <a:spcBef>
                  <a:spcPct val="20000"/>
                </a:spcBef>
              </a:pPr>
              <a:r>
                <a:rPr lang="en-US" sz="1050"/>
                <a:t>2</a:t>
              </a:r>
            </a:p>
          </p:txBody>
        </p:sp>
        <p:sp>
          <p:nvSpPr>
            <p:cNvPr id="28750" name="Rectangle 339"/>
            <p:cNvSpPr>
              <a:spLocks noChangeArrowheads="1"/>
            </p:cNvSpPr>
            <p:nvPr/>
          </p:nvSpPr>
          <p:spPr bwMode="auto">
            <a:xfrm>
              <a:off x="3571" y="3181"/>
              <a:ext cx="988" cy="191"/>
            </a:xfrm>
            <a:prstGeom prst="rect">
              <a:avLst/>
            </a:prstGeom>
            <a:solidFill>
              <a:schemeClr val="bg1"/>
            </a:solidFill>
            <a:ln w="9525">
              <a:noFill/>
              <a:miter lim="800000"/>
              <a:headEnd/>
              <a:tailEnd/>
            </a:ln>
          </p:spPr>
          <p:txBody>
            <a:bodyPr anchor="ctr"/>
            <a:lstStyle/>
            <a:p>
              <a:pPr>
                <a:spcBef>
                  <a:spcPct val="20000"/>
                </a:spcBef>
              </a:pPr>
              <a:r>
                <a:rPr lang="en-US" sz="1050"/>
                <a:t>US</a:t>
              </a:r>
            </a:p>
          </p:txBody>
        </p:sp>
        <p:sp>
          <p:nvSpPr>
            <p:cNvPr id="28751" name="Rectangle 340"/>
            <p:cNvSpPr>
              <a:spLocks noChangeArrowheads="1"/>
            </p:cNvSpPr>
            <p:nvPr/>
          </p:nvSpPr>
          <p:spPr bwMode="auto">
            <a:xfrm>
              <a:off x="3241" y="3181"/>
              <a:ext cx="330" cy="191"/>
            </a:xfrm>
            <a:prstGeom prst="rect">
              <a:avLst/>
            </a:prstGeom>
            <a:solidFill>
              <a:schemeClr val="bg1"/>
            </a:solidFill>
            <a:ln w="9525">
              <a:noFill/>
              <a:miter lim="800000"/>
              <a:headEnd/>
              <a:tailEnd/>
            </a:ln>
          </p:spPr>
          <p:txBody>
            <a:bodyPr anchor="ctr"/>
            <a:lstStyle/>
            <a:p>
              <a:pPr>
                <a:spcBef>
                  <a:spcPct val="20000"/>
                </a:spcBef>
              </a:pPr>
              <a:r>
                <a:rPr lang="en-US" sz="1050"/>
                <a:t>45</a:t>
              </a:r>
            </a:p>
          </p:txBody>
        </p:sp>
        <p:sp>
          <p:nvSpPr>
            <p:cNvPr id="28752" name="Rectangle 341"/>
            <p:cNvSpPr>
              <a:spLocks noChangeArrowheads="1"/>
            </p:cNvSpPr>
            <p:nvPr/>
          </p:nvSpPr>
          <p:spPr bwMode="auto">
            <a:xfrm>
              <a:off x="2622" y="3181"/>
              <a:ext cx="619" cy="191"/>
            </a:xfrm>
            <a:prstGeom prst="rect">
              <a:avLst/>
            </a:prstGeom>
            <a:solidFill>
              <a:schemeClr val="bg1"/>
            </a:solidFill>
            <a:ln w="9525">
              <a:noFill/>
              <a:miter lim="800000"/>
              <a:headEnd/>
              <a:tailEnd/>
            </a:ln>
          </p:spPr>
          <p:txBody>
            <a:bodyPr anchor="ctr"/>
            <a:lstStyle/>
            <a:p>
              <a:pPr>
                <a:spcBef>
                  <a:spcPct val="20000"/>
                </a:spcBef>
              </a:pPr>
              <a:r>
                <a:rPr lang="en-US" sz="1050"/>
                <a:t>13067</a:t>
              </a:r>
            </a:p>
          </p:txBody>
        </p:sp>
        <p:sp>
          <p:nvSpPr>
            <p:cNvPr id="28753" name="Rectangle 342"/>
            <p:cNvSpPr>
              <a:spLocks noChangeArrowheads="1"/>
            </p:cNvSpPr>
            <p:nvPr/>
          </p:nvSpPr>
          <p:spPr bwMode="auto">
            <a:xfrm>
              <a:off x="1972" y="3181"/>
              <a:ext cx="160" cy="191"/>
            </a:xfrm>
            <a:prstGeom prst="rect">
              <a:avLst/>
            </a:prstGeom>
            <a:solidFill>
              <a:schemeClr val="bg1"/>
            </a:solidFill>
            <a:ln w="9525">
              <a:noFill/>
              <a:miter lim="800000"/>
              <a:headEnd/>
              <a:tailEnd/>
            </a:ln>
          </p:spPr>
          <p:txBody>
            <a:bodyPr anchor="ctr"/>
            <a:lstStyle/>
            <a:p>
              <a:pPr>
                <a:spcBef>
                  <a:spcPct val="20000"/>
                </a:spcBef>
              </a:pPr>
              <a:r>
                <a:rPr lang="en-US" sz="1050"/>
                <a:t>1</a:t>
              </a:r>
            </a:p>
          </p:txBody>
        </p:sp>
        <p:sp>
          <p:nvSpPr>
            <p:cNvPr id="28754" name="Rectangle 343"/>
            <p:cNvSpPr>
              <a:spLocks noChangeArrowheads="1"/>
            </p:cNvSpPr>
            <p:nvPr/>
          </p:nvSpPr>
          <p:spPr bwMode="auto">
            <a:xfrm>
              <a:off x="3571" y="2927"/>
              <a:ext cx="988" cy="254"/>
            </a:xfrm>
            <a:prstGeom prst="rect">
              <a:avLst/>
            </a:prstGeom>
            <a:noFill/>
            <a:ln w="9525">
              <a:noFill/>
              <a:miter lim="800000"/>
              <a:headEnd/>
              <a:tailEnd/>
            </a:ln>
          </p:spPr>
          <p:txBody>
            <a:bodyPr anchor="ctr"/>
            <a:lstStyle/>
            <a:p>
              <a:pPr algn="ctr">
                <a:spcBef>
                  <a:spcPct val="20000"/>
                </a:spcBef>
              </a:pPr>
              <a:r>
                <a:rPr lang="en-US" sz="900" b="1" i="1"/>
                <a:t>Nationality</a:t>
              </a:r>
            </a:p>
          </p:txBody>
        </p:sp>
        <p:sp>
          <p:nvSpPr>
            <p:cNvPr id="28755" name="Rectangle 344"/>
            <p:cNvSpPr>
              <a:spLocks noChangeArrowheads="1"/>
            </p:cNvSpPr>
            <p:nvPr/>
          </p:nvSpPr>
          <p:spPr bwMode="auto">
            <a:xfrm>
              <a:off x="3241" y="2927"/>
              <a:ext cx="330" cy="254"/>
            </a:xfrm>
            <a:prstGeom prst="rect">
              <a:avLst/>
            </a:prstGeom>
            <a:noFill/>
            <a:ln w="9525">
              <a:noFill/>
              <a:miter lim="800000"/>
              <a:headEnd/>
              <a:tailEnd/>
            </a:ln>
          </p:spPr>
          <p:txBody>
            <a:bodyPr anchor="ctr"/>
            <a:lstStyle/>
            <a:p>
              <a:pPr algn="ctr">
                <a:spcBef>
                  <a:spcPct val="20000"/>
                </a:spcBef>
              </a:pPr>
              <a:r>
                <a:rPr lang="en-US" sz="900" b="1" i="1"/>
                <a:t>Age</a:t>
              </a:r>
            </a:p>
          </p:txBody>
        </p:sp>
        <p:sp>
          <p:nvSpPr>
            <p:cNvPr id="28756" name="Rectangle 345"/>
            <p:cNvSpPr>
              <a:spLocks noChangeArrowheads="1"/>
            </p:cNvSpPr>
            <p:nvPr/>
          </p:nvSpPr>
          <p:spPr bwMode="auto">
            <a:xfrm>
              <a:off x="2622" y="2927"/>
              <a:ext cx="619" cy="254"/>
            </a:xfrm>
            <a:prstGeom prst="rect">
              <a:avLst/>
            </a:prstGeom>
            <a:noFill/>
            <a:ln w="9525">
              <a:noFill/>
              <a:miter lim="800000"/>
              <a:headEnd/>
              <a:tailEnd/>
            </a:ln>
          </p:spPr>
          <p:txBody>
            <a:bodyPr anchor="ctr"/>
            <a:lstStyle/>
            <a:p>
              <a:pPr algn="ctr">
                <a:spcBef>
                  <a:spcPct val="20000"/>
                </a:spcBef>
              </a:pPr>
              <a:r>
                <a:rPr lang="en-US" sz="900" b="1" i="1"/>
                <a:t>Zip</a:t>
              </a:r>
            </a:p>
          </p:txBody>
        </p:sp>
        <p:sp>
          <p:nvSpPr>
            <p:cNvPr id="28757" name="Rectangle 346"/>
            <p:cNvSpPr>
              <a:spLocks noChangeArrowheads="1"/>
            </p:cNvSpPr>
            <p:nvPr/>
          </p:nvSpPr>
          <p:spPr bwMode="auto">
            <a:xfrm>
              <a:off x="1972" y="2927"/>
              <a:ext cx="160" cy="254"/>
            </a:xfrm>
            <a:prstGeom prst="rect">
              <a:avLst/>
            </a:prstGeom>
            <a:noFill/>
            <a:ln w="9525">
              <a:noFill/>
              <a:miter lim="800000"/>
              <a:headEnd/>
              <a:tailEnd/>
            </a:ln>
          </p:spPr>
          <p:txBody>
            <a:bodyPr anchor="ctr"/>
            <a:lstStyle/>
            <a:p>
              <a:pPr algn="ctr">
                <a:spcBef>
                  <a:spcPct val="20000"/>
                </a:spcBef>
              </a:pPr>
              <a:r>
                <a:rPr lang="en-US" sz="900" b="1" i="1"/>
                <a:t>#</a:t>
              </a:r>
            </a:p>
          </p:txBody>
        </p:sp>
        <p:sp>
          <p:nvSpPr>
            <p:cNvPr id="28758" name="Line 347"/>
            <p:cNvSpPr>
              <a:spLocks noChangeShapeType="1"/>
            </p:cNvSpPr>
            <p:nvPr/>
          </p:nvSpPr>
          <p:spPr bwMode="auto">
            <a:xfrm>
              <a:off x="1972" y="2927"/>
              <a:ext cx="2587" cy="0"/>
            </a:xfrm>
            <a:prstGeom prst="line">
              <a:avLst/>
            </a:prstGeom>
            <a:noFill/>
            <a:ln w="28575" cap="sq">
              <a:solidFill>
                <a:schemeClr val="tx1"/>
              </a:solidFill>
              <a:round/>
              <a:headEnd/>
              <a:tailEnd/>
            </a:ln>
          </p:spPr>
          <p:txBody>
            <a:bodyPr/>
            <a:lstStyle/>
            <a:p>
              <a:endParaRPr lang="en-US" sz="1050"/>
            </a:p>
          </p:txBody>
        </p:sp>
        <p:sp>
          <p:nvSpPr>
            <p:cNvPr id="28759" name="Line 348"/>
            <p:cNvSpPr>
              <a:spLocks noChangeShapeType="1"/>
            </p:cNvSpPr>
            <p:nvPr/>
          </p:nvSpPr>
          <p:spPr bwMode="auto">
            <a:xfrm>
              <a:off x="1972" y="3181"/>
              <a:ext cx="2587" cy="0"/>
            </a:xfrm>
            <a:prstGeom prst="line">
              <a:avLst/>
            </a:prstGeom>
            <a:noFill/>
            <a:ln w="12700">
              <a:solidFill>
                <a:schemeClr val="tx1"/>
              </a:solidFill>
              <a:round/>
              <a:headEnd/>
              <a:tailEnd/>
            </a:ln>
          </p:spPr>
          <p:txBody>
            <a:bodyPr/>
            <a:lstStyle/>
            <a:p>
              <a:endParaRPr lang="en-US" sz="1050"/>
            </a:p>
          </p:txBody>
        </p:sp>
        <p:sp>
          <p:nvSpPr>
            <p:cNvPr id="28760" name="Line 349"/>
            <p:cNvSpPr>
              <a:spLocks noChangeShapeType="1"/>
            </p:cNvSpPr>
            <p:nvPr/>
          </p:nvSpPr>
          <p:spPr bwMode="auto">
            <a:xfrm>
              <a:off x="1972" y="3372"/>
              <a:ext cx="2587" cy="0"/>
            </a:xfrm>
            <a:prstGeom prst="line">
              <a:avLst/>
            </a:prstGeom>
            <a:noFill/>
            <a:ln w="12700">
              <a:solidFill>
                <a:schemeClr val="tx1"/>
              </a:solidFill>
              <a:round/>
              <a:headEnd/>
              <a:tailEnd/>
            </a:ln>
          </p:spPr>
          <p:txBody>
            <a:bodyPr/>
            <a:lstStyle/>
            <a:p>
              <a:endParaRPr lang="en-US" sz="1050"/>
            </a:p>
          </p:txBody>
        </p:sp>
        <p:sp>
          <p:nvSpPr>
            <p:cNvPr id="28761" name="Line 350"/>
            <p:cNvSpPr>
              <a:spLocks noChangeShapeType="1"/>
            </p:cNvSpPr>
            <p:nvPr/>
          </p:nvSpPr>
          <p:spPr bwMode="auto">
            <a:xfrm>
              <a:off x="1972" y="3563"/>
              <a:ext cx="2587" cy="0"/>
            </a:xfrm>
            <a:prstGeom prst="line">
              <a:avLst/>
            </a:prstGeom>
            <a:noFill/>
            <a:ln w="12700">
              <a:solidFill>
                <a:schemeClr val="tx1"/>
              </a:solidFill>
              <a:round/>
              <a:headEnd/>
              <a:tailEnd/>
            </a:ln>
          </p:spPr>
          <p:txBody>
            <a:bodyPr/>
            <a:lstStyle/>
            <a:p>
              <a:endParaRPr lang="en-US" sz="1050"/>
            </a:p>
          </p:txBody>
        </p:sp>
        <p:sp>
          <p:nvSpPr>
            <p:cNvPr id="28762" name="Line 351"/>
            <p:cNvSpPr>
              <a:spLocks noChangeShapeType="1"/>
            </p:cNvSpPr>
            <p:nvPr/>
          </p:nvSpPr>
          <p:spPr bwMode="auto">
            <a:xfrm>
              <a:off x="1972" y="3754"/>
              <a:ext cx="2587" cy="0"/>
            </a:xfrm>
            <a:prstGeom prst="line">
              <a:avLst/>
            </a:prstGeom>
            <a:noFill/>
            <a:ln w="12700">
              <a:solidFill>
                <a:schemeClr val="tx1"/>
              </a:solidFill>
              <a:round/>
              <a:headEnd/>
              <a:tailEnd/>
            </a:ln>
          </p:spPr>
          <p:txBody>
            <a:bodyPr/>
            <a:lstStyle/>
            <a:p>
              <a:endParaRPr lang="en-US" sz="1050"/>
            </a:p>
          </p:txBody>
        </p:sp>
        <p:sp>
          <p:nvSpPr>
            <p:cNvPr id="28763" name="Line 352"/>
            <p:cNvSpPr>
              <a:spLocks noChangeShapeType="1"/>
            </p:cNvSpPr>
            <p:nvPr/>
          </p:nvSpPr>
          <p:spPr bwMode="auto">
            <a:xfrm>
              <a:off x="1972" y="3945"/>
              <a:ext cx="2587" cy="0"/>
            </a:xfrm>
            <a:prstGeom prst="line">
              <a:avLst/>
            </a:prstGeom>
            <a:noFill/>
            <a:ln w="28575" cap="sq">
              <a:solidFill>
                <a:schemeClr val="tx1"/>
              </a:solidFill>
              <a:round/>
              <a:headEnd/>
              <a:tailEnd/>
            </a:ln>
          </p:spPr>
          <p:txBody>
            <a:bodyPr/>
            <a:lstStyle/>
            <a:p>
              <a:endParaRPr lang="en-US" sz="1050"/>
            </a:p>
          </p:txBody>
        </p:sp>
        <p:sp>
          <p:nvSpPr>
            <p:cNvPr id="28764" name="Line 353"/>
            <p:cNvSpPr>
              <a:spLocks noChangeShapeType="1"/>
            </p:cNvSpPr>
            <p:nvPr/>
          </p:nvSpPr>
          <p:spPr bwMode="auto">
            <a:xfrm>
              <a:off x="1972" y="2927"/>
              <a:ext cx="0" cy="1018"/>
            </a:xfrm>
            <a:prstGeom prst="line">
              <a:avLst/>
            </a:prstGeom>
            <a:noFill/>
            <a:ln w="28575" cap="sq">
              <a:solidFill>
                <a:schemeClr val="tx1"/>
              </a:solidFill>
              <a:round/>
              <a:headEnd/>
              <a:tailEnd/>
            </a:ln>
          </p:spPr>
          <p:txBody>
            <a:bodyPr/>
            <a:lstStyle/>
            <a:p>
              <a:endParaRPr lang="en-US" sz="1050"/>
            </a:p>
          </p:txBody>
        </p:sp>
        <p:sp>
          <p:nvSpPr>
            <p:cNvPr id="28765" name="Line 354"/>
            <p:cNvSpPr>
              <a:spLocks noChangeShapeType="1"/>
            </p:cNvSpPr>
            <p:nvPr/>
          </p:nvSpPr>
          <p:spPr bwMode="auto">
            <a:xfrm>
              <a:off x="3571" y="2927"/>
              <a:ext cx="0" cy="1018"/>
            </a:xfrm>
            <a:prstGeom prst="line">
              <a:avLst/>
            </a:prstGeom>
            <a:noFill/>
            <a:ln w="12700">
              <a:solidFill>
                <a:schemeClr val="tx1"/>
              </a:solidFill>
              <a:round/>
              <a:headEnd/>
              <a:tailEnd/>
            </a:ln>
          </p:spPr>
          <p:txBody>
            <a:bodyPr/>
            <a:lstStyle/>
            <a:p>
              <a:endParaRPr lang="en-US" sz="1050"/>
            </a:p>
          </p:txBody>
        </p:sp>
        <p:sp>
          <p:nvSpPr>
            <p:cNvPr id="28766" name="Line 355"/>
            <p:cNvSpPr>
              <a:spLocks noChangeShapeType="1"/>
            </p:cNvSpPr>
            <p:nvPr/>
          </p:nvSpPr>
          <p:spPr bwMode="auto">
            <a:xfrm>
              <a:off x="4559" y="2927"/>
              <a:ext cx="0" cy="1018"/>
            </a:xfrm>
            <a:prstGeom prst="line">
              <a:avLst/>
            </a:prstGeom>
            <a:noFill/>
            <a:ln w="28575" cap="sq">
              <a:solidFill>
                <a:schemeClr val="tx1"/>
              </a:solidFill>
              <a:round/>
              <a:headEnd/>
              <a:tailEnd/>
            </a:ln>
          </p:spPr>
          <p:txBody>
            <a:bodyPr/>
            <a:lstStyle/>
            <a:p>
              <a:endParaRPr lang="en-US" sz="1050"/>
            </a:p>
          </p:txBody>
        </p:sp>
        <p:sp>
          <p:nvSpPr>
            <p:cNvPr id="28767" name="Line 356"/>
            <p:cNvSpPr>
              <a:spLocks noChangeShapeType="1"/>
            </p:cNvSpPr>
            <p:nvPr/>
          </p:nvSpPr>
          <p:spPr bwMode="auto">
            <a:xfrm>
              <a:off x="2622" y="2927"/>
              <a:ext cx="0" cy="1018"/>
            </a:xfrm>
            <a:prstGeom prst="line">
              <a:avLst/>
            </a:prstGeom>
            <a:noFill/>
            <a:ln w="12700">
              <a:solidFill>
                <a:schemeClr val="tx1"/>
              </a:solidFill>
              <a:round/>
              <a:headEnd/>
              <a:tailEnd/>
            </a:ln>
          </p:spPr>
          <p:txBody>
            <a:bodyPr/>
            <a:lstStyle/>
            <a:p>
              <a:endParaRPr lang="en-US" sz="1050"/>
            </a:p>
          </p:txBody>
        </p:sp>
        <p:sp>
          <p:nvSpPr>
            <p:cNvPr id="28768" name="Line 357"/>
            <p:cNvSpPr>
              <a:spLocks noChangeShapeType="1"/>
            </p:cNvSpPr>
            <p:nvPr/>
          </p:nvSpPr>
          <p:spPr bwMode="auto">
            <a:xfrm>
              <a:off x="3241" y="2927"/>
              <a:ext cx="0" cy="1018"/>
            </a:xfrm>
            <a:prstGeom prst="line">
              <a:avLst/>
            </a:prstGeom>
            <a:noFill/>
            <a:ln w="12700">
              <a:solidFill>
                <a:schemeClr val="tx1"/>
              </a:solidFill>
              <a:round/>
              <a:headEnd/>
              <a:tailEnd/>
            </a:ln>
          </p:spPr>
          <p:txBody>
            <a:bodyPr/>
            <a:lstStyle/>
            <a:p>
              <a:endParaRPr lang="en-US" sz="1050"/>
            </a:p>
          </p:txBody>
        </p:sp>
        <p:sp>
          <p:nvSpPr>
            <p:cNvPr id="28769" name="Line 358"/>
            <p:cNvSpPr>
              <a:spLocks noChangeShapeType="1"/>
            </p:cNvSpPr>
            <p:nvPr/>
          </p:nvSpPr>
          <p:spPr bwMode="auto">
            <a:xfrm>
              <a:off x="2132" y="2927"/>
              <a:ext cx="0" cy="1018"/>
            </a:xfrm>
            <a:prstGeom prst="line">
              <a:avLst/>
            </a:prstGeom>
            <a:noFill/>
            <a:ln w="12700">
              <a:solidFill>
                <a:schemeClr val="tx1"/>
              </a:solidFill>
              <a:round/>
              <a:headEnd/>
              <a:tailEnd/>
            </a:ln>
          </p:spPr>
          <p:txBody>
            <a:bodyPr/>
            <a:lstStyle/>
            <a:p>
              <a:endParaRPr lang="en-US" sz="1050"/>
            </a:p>
          </p:txBody>
        </p:sp>
      </p:grpSp>
      <p:sp>
        <p:nvSpPr>
          <p:cNvPr id="28730" name="AutoShape 7"/>
          <p:cNvSpPr>
            <a:spLocks noChangeArrowheads="1"/>
          </p:cNvSpPr>
          <p:nvPr/>
        </p:nvSpPr>
        <p:spPr bwMode="auto">
          <a:xfrm>
            <a:off x="1889125" y="2262948"/>
            <a:ext cx="522288" cy="521494"/>
          </a:xfrm>
          <a:prstGeom prst="can">
            <a:avLst>
              <a:gd name="adj" fmla="val 33283"/>
            </a:avLst>
          </a:prstGeom>
          <a:solidFill>
            <a:srgbClr val="EAEAEA"/>
          </a:solidFill>
          <a:ln w="9525">
            <a:solidFill>
              <a:schemeClr val="tx1"/>
            </a:solidFill>
            <a:round/>
            <a:headEnd/>
            <a:tailEnd/>
          </a:ln>
        </p:spPr>
        <p:txBody>
          <a:bodyPr wrap="none" anchor="ctr"/>
          <a:lstStyle/>
          <a:p>
            <a:endParaRPr lang="en-US" sz="1050"/>
          </a:p>
        </p:txBody>
      </p:sp>
    </p:spTree>
    <p:extLst>
      <p:ext uri="{BB962C8B-B14F-4D97-AF65-F5344CB8AC3E}">
        <p14:creationId xmlns:p14="http://schemas.microsoft.com/office/powerpoint/2010/main" val="18622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28696"/>
            <a:ext cx="8520600" cy="572700"/>
          </a:xfrm>
        </p:spPr>
        <p:txBody>
          <a:bodyPr>
            <a:normAutofit fontScale="90000"/>
          </a:bodyPr>
          <a:lstStyle/>
          <a:p>
            <a:r>
              <a:rPr lang="en-US" dirty="0"/>
              <a:t>Identity, Privacy and Anonymity</a:t>
            </a:r>
          </a:p>
        </p:txBody>
      </p:sp>
      <p:pic>
        <p:nvPicPr>
          <p:cNvPr id="4" name="Content Placeholder 7" descr="on-the-internet-nobody-knows-youre-a-dog-remember-when-7080929.png"/>
          <p:cNvPicPr>
            <a:picLocks noGrp="1" noChangeAspect="1"/>
          </p:cNvPicPr>
          <p:nvPr/>
        </p:nvPicPr>
        <p:blipFill>
          <a:blip r:embed="rId2">
            <a:extLst>
              <a:ext uri="{28A0092B-C50C-407E-A947-70E740481C1C}">
                <a14:useLocalDpi xmlns:a14="http://schemas.microsoft.com/office/drawing/2010/main" val="0"/>
              </a:ext>
            </a:extLst>
          </a:blip>
          <a:srcRect l="-12368" r="-12368"/>
          <a:stretch>
            <a:fillRect/>
          </a:stretch>
        </p:blipFill>
        <p:spPr>
          <a:xfrm>
            <a:off x="599090" y="901715"/>
            <a:ext cx="7430813" cy="4086661"/>
          </a:xfrm>
          <a:prstGeom prst="rect">
            <a:avLst/>
          </a:prstGeom>
        </p:spPr>
      </p:pic>
    </p:spTree>
    <p:extLst>
      <p:ext uri="{BB962C8B-B14F-4D97-AF65-F5344CB8AC3E}">
        <p14:creationId xmlns:p14="http://schemas.microsoft.com/office/powerpoint/2010/main" val="1859737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AutoShape 3"/>
          <p:cNvSpPr>
            <a:spLocks noChangeArrowheads="1"/>
          </p:cNvSpPr>
          <p:nvPr/>
        </p:nvSpPr>
        <p:spPr bwMode="auto">
          <a:xfrm>
            <a:off x="3056547" y="2955334"/>
            <a:ext cx="4302125" cy="1370410"/>
          </a:xfrm>
          <a:prstGeom prst="wedgeRectCallout">
            <a:avLst>
              <a:gd name="adj1" fmla="val -72176"/>
              <a:gd name="adj2" fmla="val -60338"/>
            </a:avLst>
          </a:prstGeom>
          <a:solidFill>
            <a:srgbClr val="EAEAEA"/>
          </a:solidFill>
          <a:ln w="9525">
            <a:solidFill>
              <a:schemeClr val="tx1"/>
            </a:solidFill>
            <a:miter lim="800000"/>
            <a:headEnd/>
            <a:tailEnd/>
          </a:ln>
        </p:spPr>
        <p:txBody>
          <a:bodyPr wrap="none" anchor="ctr"/>
          <a:lstStyle/>
          <a:p>
            <a:pPr algn="ctr"/>
            <a:endParaRPr lang="en-US" sz="1800">
              <a:latin typeface="Times New Roman" pitchFamily="18" charset="0"/>
            </a:endParaRPr>
          </a:p>
        </p:txBody>
      </p:sp>
      <p:sp>
        <p:nvSpPr>
          <p:cNvPr id="29701" name="AutoShape 4"/>
          <p:cNvSpPr>
            <a:spLocks noChangeArrowheads="1"/>
          </p:cNvSpPr>
          <p:nvPr/>
        </p:nvSpPr>
        <p:spPr bwMode="auto">
          <a:xfrm>
            <a:off x="3056546" y="890789"/>
            <a:ext cx="4767262" cy="1566863"/>
          </a:xfrm>
          <a:prstGeom prst="wedgeRectCallout">
            <a:avLst>
              <a:gd name="adj1" fmla="val -87194"/>
              <a:gd name="adj2" fmla="val 57218"/>
            </a:avLst>
          </a:prstGeom>
          <a:solidFill>
            <a:srgbClr val="FFFF66">
              <a:alpha val="50195"/>
            </a:srgbClr>
          </a:solidFill>
          <a:ln w="9525">
            <a:solidFill>
              <a:schemeClr val="tx1"/>
            </a:solidFill>
            <a:miter lim="800000"/>
            <a:headEnd/>
            <a:tailEnd/>
          </a:ln>
        </p:spPr>
        <p:txBody>
          <a:bodyPr/>
          <a:lstStyle/>
          <a:p>
            <a:pPr algn="ctr"/>
            <a:endParaRPr lang="en-US" sz="1800">
              <a:latin typeface="Times New Roman" pitchFamily="18" charset="0"/>
            </a:endParaRPr>
          </a:p>
        </p:txBody>
      </p:sp>
      <p:sp>
        <p:nvSpPr>
          <p:cNvPr id="29702" name="Rectangle 5"/>
          <p:cNvSpPr>
            <a:spLocks noChangeArrowheads="1"/>
          </p:cNvSpPr>
          <p:nvPr/>
        </p:nvSpPr>
        <p:spPr bwMode="auto">
          <a:xfrm>
            <a:off x="1430946" y="1339655"/>
            <a:ext cx="453970" cy="415498"/>
          </a:xfrm>
          <a:prstGeom prst="rect">
            <a:avLst/>
          </a:prstGeom>
          <a:noFill/>
          <a:ln w="9525">
            <a:noFill/>
            <a:miter lim="800000"/>
            <a:headEnd/>
            <a:tailEnd/>
          </a:ln>
        </p:spPr>
        <p:txBody>
          <a:bodyPr wrap="none">
            <a:spAutoFit/>
          </a:bodyPr>
          <a:lstStyle/>
          <a:p>
            <a:r>
              <a:rPr lang="en-US" sz="2100">
                <a:sym typeface="Webdings" pitchFamily="18" charset="2"/>
              </a:rPr>
              <a:t></a:t>
            </a:r>
          </a:p>
        </p:txBody>
      </p:sp>
      <p:sp>
        <p:nvSpPr>
          <p:cNvPr id="29703" name="AutoShape 6"/>
          <p:cNvSpPr>
            <a:spLocks noChangeArrowheads="1"/>
          </p:cNvSpPr>
          <p:nvPr/>
        </p:nvSpPr>
        <p:spPr bwMode="auto">
          <a:xfrm>
            <a:off x="932472" y="2350496"/>
            <a:ext cx="522287" cy="521494"/>
          </a:xfrm>
          <a:prstGeom prst="can">
            <a:avLst>
              <a:gd name="adj" fmla="val 33283"/>
            </a:avLst>
          </a:prstGeom>
          <a:solidFill>
            <a:srgbClr val="FFFF99"/>
          </a:solidFill>
          <a:ln w="9525">
            <a:solidFill>
              <a:schemeClr val="tx1"/>
            </a:solidFill>
            <a:round/>
            <a:headEnd/>
            <a:tailEnd/>
          </a:ln>
        </p:spPr>
        <p:txBody>
          <a:bodyPr wrap="none" anchor="ctr"/>
          <a:lstStyle/>
          <a:p>
            <a:endParaRPr lang="en-US" sz="1050"/>
          </a:p>
        </p:txBody>
      </p:sp>
      <p:sp>
        <p:nvSpPr>
          <p:cNvPr id="29704" name="AutoShape 7"/>
          <p:cNvSpPr>
            <a:spLocks noChangeArrowheads="1"/>
          </p:cNvSpPr>
          <p:nvPr/>
        </p:nvSpPr>
        <p:spPr bwMode="auto">
          <a:xfrm>
            <a:off x="1918308" y="2350496"/>
            <a:ext cx="522288" cy="521494"/>
          </a:xfrm>
          <a:prstGeom prst="can">
            <a:avLst>
              <a:gd name="adj" fmla="val 33283"/>
            </a:avLst>
          </a:prstGeom>
          <a:solidFill>
            <a:srgbClr val="EAEAEA"/>
          </a:solidFill>
          <a:ln w="9525">
            <a:solidFill>
              <a:schemeClr val="tx1"/>
            </a:solidFill>
            <a:round/>
            <a:headEnd/>
            <a:tailEnd/>
          </a:ln>
        </p:spPr>
        <p:txBody>
          <a:bodyPr wrap="none" anchor="ctr"/>
          <a:lstStyle/>
          <a:p>
            <a:endParaRPr lang="en-US" sz="1050"/>
          </a:p>
        </p:txBody>
      </p:sp>
      <p:sp>
        <p:nvSpPr>
          <p:cNvPr id="29705" name="Line 8"/>
          <p:cNvSpPr>
            <a:spLocks noChangeShapeType="1"/>
          </p:cNvSpPr>
          <p:nvPr/>
        </p:nvSpPr>
        <p:spPr bwMode="auto">
          <a:xfrm>
            <a:off x="1827822" y="1742087"/>
            <a:ext cx="319087" cy="608409"/>
          </a:xfrm>
          <a:prstGeom prst="line">
            <a:avLst/>
          </a:prstGeom>
          <a:noFill/>
          <a:ln w="9525">
            <a:solidFill>
              <a:schemeClr val="tx1"/>
            </a:solidFill>
            <a:round/>
            <a:headEnd/>
            <a:tailEnd/>
          </a:ln>
        </p:spPr>
        <p:txBody>
          <a:bodyPr/>
          <a:lstStyle/>
          <a:p>
            <a:endParaRPr lang="en-US" sz="1050"/>
          </a:p>
        </p:txBody>
      </p:sp>
      <p:sp>
        <p:nvSpPr>
          <p:cNvPr id="29706" name="Rectangle 9"/>
          <p:cNvSpPr>
            <a:spLocks noChangeArrowheads="1"/>
          </p:cNvSpPr>
          <p:nvPr/>
        </p:nvSpPr>
        <p:spPr bwMode="auto">
          <a:xfrm>
            <a:off x="1045184" y="2644581"/>
            <a:ext cx="319088" cy="152400"/>
          </a:xfrm>
          <a:prstGeom prst="rect">
            <a:avLst/>
          </a:prstGeom>
          <a:solidFill>
            <a:srgbClr val="FF3300"/>
          </a:solidFill>
          <a:ln w="9525">
            <a:noFill/>
            <a:miter lim="800000"/>
            <a:headEnd/>
            <a:tailEnd/>
          </a:ln>
        </p:spPr>
        <p:txBody>
          <a:bodyPr wrap="none" anchor="ctr"/>
          <a:lstStyle/>
          <a:p>
            <a:endParaRPr lang="en-US" sz="1050"/>
          </a:p>
        </p:txBody>
      </p:sp>
      <p:sp>
        <p:nvSpPr>
          <p:cNvPr id="29707" name="Rectangle 10"/>
          <p:cNvSpPr>
            <a:spLocks noChangeArrowheads="1"/>
          </p:cNvSpPr>
          <p:nvPr/>
        </p:nvSpPr>
        <p:spPr bwMode="auto">
          <a:xfrm>
            <a:off x="337158" y="2330256"/>
            <a:ext cx="607859" cy="600164"/>
          </a:xfrm>
          <a:prstGeom prst="rect">
            <a:avLst/>
          </a:prstGeom>
          <a:noFill/>
          <a:ln w="9525">
            <a:noFill/>
            <a:miter lim="800000"/>
            <a:headEnd/>
            <a:tailEnd/>
          </a:ln>
        </p:spPr>
        <p:txBody>
          <a:bodyPr wrap="none">
            <a:spAutoFit/>
          </a:bodyPr>
          <a:lstStyle/>
          <a:p>
            <a:r>
              <a:rPr lang="en-US" sz="3300">
                <a:latin typeface="Comic Sans MS" pitchFamily="66" charset="0"/>
                <a:sym typeface="Webdings" pitchFamily="18" charset="2"/>
              </a:rPr>
              <a:t></a:t>
            </a:r>
          </a:p>
        </p:txBody>
      </p:sp>
      <p:sp>
        <p:nvSpPr>
          <p:cNvPr id="29708" name="Line 11"/>
          <p:cNvSpPr>
            <a:spLocks noChangeShapeType="1"/>
          </p:cNvSpPr>
          <p:nvPr/>
        </p:nvSpPr>
        <p:spPr bwMode="auto">
          <a:xfrm flipH="1">
            <a:off x="1253147" y="1764709"/>
            <a:ext cx="365125" cy="597694"/>
          </a:xfrm>
          <a:prstGeom prst="line">
            <a:avLst/>
          </a:prstGeom>
          <a:noFill/>
          <a:ln w="9525">
            <a:solidFill>
              <a:schemeClr val="tx1"/>
            </a:solidFill>
            <a:round/>
            <a:headEnd/>
            <a:tailEnd/>
          </a:ln>
        </p:spPr>
        <p:txBody>
          <a:bodyPr/>
          <a:lstStyle/>
          <a:p>
            <a:endParaRPr lang="en-US" sz="1050"/>
          </a:p>
        </p:txBody>
      </p:sp>
      <p:sp>
        <p:nvSpPr>
          <p:cNvPr id="29709" name="Rectangle 12"/>
          <p:cNvSpPr>
            <a:spLocks noChangeArrowheads="1"/>
          </p:cNvSpPr>
          <p:nvPr/>
        </p:nvSpPr>
        <p:spPr bwMode="auto">
          <a:xfrm>
            <a:off x="2981933" y="594324"/>
            <a:ext cx="3464410" cy="253916"/>
          </a:xfrm>
          <a:prstGeom prst="rect">
            <a:avLst/>
          </a:prstGeom>
          <a:noFill/>
          <a:ln w="9525">
            <a:noFill/>
            <a:miter lim="800000"/>
            <a:headEnd/>
            <a:tailEnd/>
          </a:ln>
        </p:spPr>
        <p:txBody>
          <a:bodyPr wrap="none">
            <a:spAutoFit/>
          </a:bodyPr>
          <a:lstStyle/>
          <a:p>
            <a:r>
              <a:rPr lang="en-US" sz="1050"/>
              <a:t>Published Data: Alice publishes data without the Name</a:t>
            </a:r>
          </a:p>
        </p:txBody>
      </p:sp>
      <p:sp>
        <p:nvSpPr>
          <p:cNvPr id="29710" name="Oval 13"/>
          <p:cNvSpPr>
            <a:spLocks noChangeArrowheads="1"/>
          </p:cNvSpPr>
          <p:nvPr/>
        </p:nvSpPr>
        <p:spPr bwMode="auto">
          <a:xfrm>
            <a:off x="1169008" y="1870675"/>
            <a:ext cx="465138" cy="348853"/>
          </a:xfrm>
          <a:prstGeom prst="ellipse">
            <a:avLst/>
          </a:prstGeom>
          <a:solidFill>
            <a:srgbClr val="FFFF99"/>
          </a:solidFill>
          <a:ln w="9525">
            <a:solidFill>
              <a:schemeClr val="tx1"/>
            </a:solidFill>
            <a:round/>
            <a:headEnd/>
            <a:tailEnd/>
          </a:ln>
        </p:spPr>
        <p:txBody>
          <a:bodyPr wrap="none" anchor="ctr"/>
          <a:lstStyle/>
          <a:p>
            <a:endParaRPr lang="en-US" sz="1050"/>
          </a:p>
        </p:txBody>
      </p:sp>
      <p:sp>
        <p:nvSpPr>
          <p:cNvPr id="29711" name="Rectangle 14"/>
          <p:cNvSpPr>
            <a:spLocks noChangeArrowheads="1"/>
          </p:cNvSpPr>
          <p:nvPr/>
        </p:nvSpPr>
        <p:spPr bwMode="auto">
          <a:xfrm>
            <a:off x="486384" y="1817096"/>
            <a:ext cx="582211" cy="415498"/>
          </a:xfrm>
          <a:prstGeom prst="rect">
            <a:avLst/>
          </a:prstGeom>
          <a:noFill/>
          <a:ln w="9525">
            <a:noFill/>
            <a:miter lim="800000"/>
            <a:headEnd/>
            <a:tailEnd/>
          </a:ln>
        </p:spPr>
        <p:txBody>
          <a:bodyPr wrap="none">
            <a:spAutoFit/>
          </a:bodyPr>
          <a:lstStyle/>
          <a:p>
            <a:r>
              <a:rPr lang="en-US" sz="1050" i="1">
                <a:solidFill>
                  <a:schemeClr val="bg2"/>
                </a:solidFill>
              </a:rPr>
              <a:t>Modify</a:t>
            </a:r>
          </a:p>
          <a:p>
            <a:r>
              <a:rPr lang="en-US" sz="1050" i="1">
                <a:solidFill>
                  <a:schemeClr val="bg2"/>
                </a:solidFill>
              </a:rPr>
              <a:t>Data</a:t>
            </a:r>
          </a:p>
        </p:txBody>
      </p:sp>
      <p:graphicFrame>
        <p:nvGraphicFramePr>
          <p:cNvPr id="60532" name="Group 116"/>
          <p:cNvGraphicFramePr>
            <a:graphicFrameLocks noGrp="1"/>
          </p:cNvGraphicFramePr>
          <p:nvPr/>
        </p:nvGraphicFramePr>
        <p:xfrm>
          <a:off x="3159734" y="971752"/>
          <a:ext cx="4579938" cy="1453039"/>
        </p:xfrm>
        <a:graphic>
          <a:graphicData uri="http://schemas.openxmlformats.org/drawingml/2006/table">
            <a:tbl>
              <a:tblPr/>
              <a:tblGrid>
                <a:gridCol w="350838">
                  <a:extLst>
                    <a:ext uri="{9D8B030D-6E8A-4147-A177-3AD203B41FA5}">
                      <a16:colId xmlns:a16="http://schemas.microsoft.com/office/drawing/2014/main" val="20000"/>
                    </a:ext>
                  </a:extLst>
                </a:gridCol>
                <a:gridCol w="819150">
                  <a:extLst>
                    <a:ext uri="{9D8B030D-6E8A-4147-A177-3AD203B41FA5}">
                      <a16:colId xmlns:a16="http://schemas.microsoft.com/office/drawing/2014/main" val="20001"/>
                    </a:ext>
                  </a:extLst>
                </a:gridCol>
                <a:gridCol w="531812">
                  <a:extLst>
                    <a:ext uri="{9D8B030D-6E8A-4147-A177-3AD203B41FA5}">
                      <a16:colId xmlns:a16="http://schemas.microsoft.com/office/drawing/2014/main" val="20002"/>
                    </a:ext>
                  </a:extLst>
                </a:gridCol>
                <a:gridCol w="1187450">
                  <a:extLst>
                    <a:ext uri="{9D8B030D-6E8A-4147-A177-3AD203B41FA5}">
                      <a16:colId xmlns:a16="http://schemas.microsoft.com/office/drawing/2014/main" val="20003"/>
                    </a:ext>
                  </a:extLst>
                </a:gridCol>
                <a:gridCol w="1690688">
                  <a:extLst>
                    <a:ext uri="{9D8B030D-6E8A-4147-A177-3AD203B41FA5}">
                      <a16:colId xmlns:a16="http://schemas.microsoft.com/office/drawing/2014/main" val="20004"/>
                    </a:ext>
                  </a:extLst>
                </a:gridCol>
              </a:tblGrid>
              <a:tr h="2057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1" u="none" strike="noStrike" cap="none" normalizeH="0" baseline="0">
                        <a:ln>
                          <a:noFill/>
                        </a:ln>
                        <a:solidFill>
                          <a:schemeClr val="tx1"/>
                        </a:solidFill>
                        <a:effectLst/>
                        <a:latin typeface="Verdana" pitchFamily="34" charset="0"/>
                      </a:endParaRP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1" u="none" strike="noStrike" cap="none" normalizeH="0" baseline="0">
                          <a:ln>
                            <a:noFill/>
                          </a:ln>
                          <a:solidFill>
                            <a:schemeClr val="tx1"/>
                          </a:solidFill>
                          <a:effectLst/>
                          <a:latin typeface="Verdana" pitchFamily="34" charset="0"/>
                        </a:rPr>
                        <a:t>Non-Sensitive Data</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1" u="none" strike="noStrike" cap="none" normalizeH="0" baseline="0">
                          <a:ln>
                            <a:noFill/>
                          </a:ln>
                          <a:solidFill>
                            <a:schemeClr val="tx1"/>
                          </a:solidFill>
                          <a:effectLst/>
                          <a:latin typeface="Verdana" pitchFamily="34" charset="0"/>
                        </a:rPr>
                        <a:t>Sensitive Data</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024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Zip</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Age</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Nationality</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Condition</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13053</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28</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Brazilian</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Heart Disease</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13067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29</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US</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a:ln>
                            <a:noFill/>
                          </a:ln>
                          <a:solidFill>
                            <a:srgbClr val="FF3300"/>
                          </a:solidFill>
                          <a:effectLst/>
                          <a:latin typeface="Verdana" pitchFamily="34" charset="0"/>
                        </a:rPr>
                        <a:t>Heart Disease</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3</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13053</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37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Indian</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Cancer</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4</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13067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36</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Japanese</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Cancer</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60535" name="Group 119"/>
          <p:cNvGraphicFramePr>
            <a:graphicFrameLocks noGrp="1"/>
          </p:cNvGraphicFramePr>
          <p:nvPr/>
        </p:nvGraphicFramePr>
        <p:xfrm>
          <a:off x="3159734" y="3037487"/>
          <a:ext cx="4106863" cy="1247299"/>
        </p:xfrm>
        <a:graphic>
          <a:graphicData uri="http://schemas.openxmlformats.org/drawingml/2006/table">
            <a:tbl>
              <a:tblPr/>
              <a:tblGrid>
                <a:gridCol w="254000">
                  <a:extLst>
                    <a:ext uri="{9D8B030D-6E8A-4147-A177-3AD203B41FA5}">
                      <a16:colId xmlns:a16="http://schemas.microsoft.com/office/drawing/2014/main" val="20000"/>
                    </a:ext>
                  </a:extLst>
                </a:gridCol>
                <a:gridCol w="777875">
                  <a:extLst>
                    <a:ext uri="{9D8B030D-6E8A-4147-A177-3AD203B41FA5}">
                      <a16:colId xmlns:a16="http://schemas.microsoft.com/office/drawing/2014/main" val="20001"/>
                    </a:ext>
                  </a:extLst>
                </a:gridCol>
                <a:gridCol w="982663">
                  <a:extLst>
                    <a:ext uri="{9D8B030D-6E8A-4147-A177-3AD203B41FA5}">
                      <a16:colId xmlns:a16="http://schemas.microsoft.com/office/drawing/2014/main" val="20002"/>
                    </a:ext>
                  </a:extLst>
                </a:gridCol>
                <a:gridCol w="523875">
                  <a:extLst>
                    <a:ext uri="{9D8B030D-6E8A-4147-A177-3AD203B41FA5}">
                      <a16:colId xmlns:a16="http://schemas.microsoft.com/office/drawing/2014/main" val="20003"/>
                    </a:ext>
                  </a:extLst>
                </a:gridCol>
                <a:gridCol w="1568450">
                  <a:extLst>
                    <a:ext uri="{9D8B030D-6E8A-4147-A177-3AD203B41FA5}">
                      <a16:colId xmlns:a16="http://schemas.microsoft.com/office/drawing/2014/main" val="20004"/>
                    </a:ext>
                  </a:extLst>
                </a:gridCol>
              </a:tblGrid>
              <a:tr h="3024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Name</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Zip</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Age</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Nationality</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John</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13067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45</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US</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Paul</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13067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22</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US</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3</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a:ln>
                            <a:noFill/>
                          </a:ln>
                          <a:solidFill>
                            <a:srgbClr val="FF3300"/>
                          </a:solidFill>
                          <a:effectLst/>
                          <a:latin typeface="Verdana" pitchFamily="34" charset="0"/>
                        </a:rPr>
                        <a:t>Bob</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13067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29</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US</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3"/>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4</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Chris</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13067</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23</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US</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29792" name="Rectangle 95"/>
          <p:cNvSpPr>
            <a:spLocks noChangeArrowheads="1"/>
          </p:cNvSpPr>
          <p:nvPr/>
        </p:nvSpPr>
        <p:spPr bwMode="auto">
          <a:xfrm>
            <a:off x="2981934" y="2657677"/>
            <a:ext cx="2786340" cy="253916"/>
          </a:xfrm>
          <a:prstGeom prst="rect">
            <a:avLst/>
          </a:prstGeom>
          <a:noFill/>
          <a:ln w="9525">
            <a:noFill/>
            <a:miter lim="800000"/>
            <a:headEnd/>
            <a:tailEnd/>
          </a:ln>
        </p:spPr>
        <p:txBody>
          <a:bodyPr wrap="none">
            <a:spAutoFit/>
          </a:bodyPr>
          <a:lstStyle/>
          <a:p>
            <a:r>
              <a:rPr lang="en-US" sz="1050"/>
              <a:t>Attacker’s Knowledge: Voter registration list</a:t>
            </a:r>
          </a:p>
        </p:txBody>
      </p:sp>
      <p:cxnSp>
        <p:nvCxnSpPr>
          <p:cNvPr id="29793" name="AutoShape 100"/>
          <p:cNvCxnSpPr>
            <a:cxnSpLocks noChangeShapeType="1"/>
          </p:cNvCxnSpPr>
          <p:nvPr/>
        </p:nvCxnSpPr>
        <p:spPr bwMode="auto">
          <a:xfrm flipH="1">
            <a:off x="7266597" y="1820669"/>
            <a:ext cx="473075" cy="2088356"/>
          </a:xfrm>
          <a:prstGeom prst="bentConnector3">
            <a:avLst>
              <a:gd name="adj1" fmla="val -187588"/>
            </a:avLst>
          </a:prstGeom>
          <a:noFill/>
          <a:ln w="19050">
            <a:solidFill>
              <a:srgbClr val="FF3300"/>
            </a:solidFill>
            <a:miter lim="800000"/>
            <a:headEnd/>
            <a:tailEnd/>
          </a:ln>
        </p:spPr>
      </p:cxnSp>
      <p:sp>
        <p:nvSpPr>
          <p:cNvPr id="29794" name="Rectangle 101"/>
          <p:cNvSpPr>
            <a:spLocks noChangeArrowheads="1"/>
          </p:cNvSpPr>
          <p:nvPr/>
        </p:nvSpPr>
        <p:spPr bwMode="auto">
          <a:xfrm>
            <a:off x="7731734" y="3056538"/>
            <a:ext cx="1270000" cy="316706"/>
          </a:xfrm>
          <a:prstGeom prst="rect">
            <a:avLst/>
          </a:prstGeom>
          <a:solidFill>
            <a:schemeClr val="bg1"/>
          </a:solidFill>
          <a:ln w="9525">
            <a:noFill/>
            <a:miter lim="800000"/>
            <a:headEnd/>
            <a:tailEnd/>
          </a:ln>
        </p:spPr>
        <p:txBody>
          <a:bodyPr wrap="none" anchor="ctr"/>
          <a:lstStyle/>
          <a:p>
            <a:endParaRPr lang="en-US" sz="1050"/>
          </a:p>
        </p:txBody>
      </p:sp>
      <p:sp>
        <p:nvSpPr>
          <p:cNvPr id="29795" name="Rectangle 102"/>
          <p:cNvSpPr>
            <a:spLocks noChangeArrowheads="1"/>
          </p:cNvSpPr>
          <p:nvPr/>
        </p:nvSpPr>
        <p:spPr bwMode="auto">
          <a:xfrm>
            <a:off x="7722209" y="3088683"/>
            <a:ext cx="873957" cy="253916"/>
          </a:xfrm>
          <a:prstGeom prst="rect">
            <a:avLst/>
          </a:prstGeom>
          <a:noFill/>
          <a:ln w="9525">
            <a:noFill/>
            <a:miter lim="800000"/>
            <a:headEnd/>
            <a:tailEnd/>
          </a:ln>
        </p:spPr>
        <p:txBody>
          <a:bodyPr wrap="none">
            <a:spAutoFit/>
          </a:bodyPr>
          <a:lstStyle/>
          <a:p>
            <a:r>
              <a:rPr lang="en-US" sz="1050">
                <a:solidFill>
                  <a:srgbClr val="FF3300"/>
                </a:solidFill>
              </a:rPr>
              <a:t>Data Leak !</a:t>
            </a:r>
          </a:p>
        </p:txBody>
      </p:sp>
    </p:spTree>
    <p:extLst>
      <p:ext uri="{BB962C8B-B14F-4D97-AF65-F5344CB8AC3E}">
        <p14:creationId xmlns:p14="http://schemas.microsoft.com/office/powerpoint/2010/main" val="1385311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194531" y="1128874"/>
            <a:ext cx="8545929" cy="1015663"/>
          </a:xfrm>
          <a:prstGeom prst="rect">
            <a:avLst/>
          </a:prstGeom>
          <a:noFill/>
          <a:ln w="9525">
            <a:noFill/>
            <a:miter lim="800000"/>
            <a:headEnd/>
            <a:tailEnd/>
          </a:ln>
        </p:spPr>
        <p:txBody>
          <a:bodyPr wrap="none">
            <a:spAutoFit/>
          </a:bodyPr>
          <a:lstStyle/>
          <a:p>
            <a:r>
              <a:rPr lang="en-US" sz="2000" dirty="0"/>
              <a:t>Even if we do not publish the identifiers:</a:t>
            </a:r>
            <a:br>
              <a:rPr lang="en-US" sz="2000" dirty="0"/>
            </a:br>
            <a:r>
              <a:rPr lang="en-US" sz="2000" dirty="0"/>
              <a:t>There are some fields that, together, may </a:t>
            </a:r>
            <a:r>
              <a:rPr lang="en-US" sz="2000" i="1" dirty="0"/>
              <a:t>uniquely</a:t>
            </a:r>
            <a:r>
              <a:rPr lang="en-US" sz="2000" dirty="0"/>
              <a:t> identify some individual</a:t>
            </a:r>
            <a:br>
              <a:rPr lang="en-US" sz="2000" dirty="0"/>
            </a:br>
            <a:endParaRPr lang="en-US" sz="2000" dirty="0"/>
          </a:p>
        </p:txBody>
      </p:sp>
      <p:sp>
        <p:nvSpPr>
          <p:cNvPr id="31748" name="Rectangle 4"/>
          <p:cNvSpPr>
            <a:spLocks noChangeArrowheads="1"/>
          </p:cNvSpPr>
          <p:nvPr/>
        </p:nvSpPr>
        <p:spPr bwMode="auto">
          <a:xfrm>
            <a:off x="85200" y="3561208"/>
            <a:ext cx="8739262" cy="400110"/>
          </a:xfrm>
          <a:prstGeom prst="rect">
            <a:avLst/>
          </a:prstGeom>
          <a:noFill/>
          <a:ln w="9525">
            <a:noFill/>
            <a:miter lim="800000"/>
            <a:headEnd/>
            <a:tailEnd/>
          </a:ln>
        </p:spPr>
        <p:txBody>
          <a:bodyPr wrap="square">
            <a:spAutoFit/>
          </a:bodyPr>
          <a:lstStyle/>
          <a:p>
            <a:r>
              <a:rPr lang="en-US" sz="2000" dirty="0"/>
              <a:t>The attacker can use them to </a:t>
            </a:r>
            <a:r>
              <a:rPr lang="en-US" sz="2000" i="1" dirty="0"/>
              <a:t>join</a:t>
            </a:r>
            <a:r>
              <a:rPr lang="en-US" sz="2000" dirty="0"/>
              <a:t> with other sources to identify individuals.</a:t>
            </a:r>
          </a:p>
        </p:txBody>
      </p:sp>
      <p:graphicFrame>
        <p:nvGraphicFramePr>
          <p:cNvPr id="61500" name="Group 60"/>
          <p:cNvGraphicFramePr>
            <a:graphicFrameLocks noGrp="1"/>
          </p:cNvGraphicFramePr>
          <p:nvPr/>
        </p:nvGraphicFramePr>
        <p:xfrm>
          <a:off x="1230314" y="2072879"/>
          <a:ext cx="4579937" cy="744379"/>
        </p:xfrm>
        <a:graphic>
          <a:graphicData uri="http://schemas.openxmlformats.org/drawingml/2006/table">
            <a:tbl>
              <a:tblPr/>
              <a:tblGrid>
                <a:gridCol w="350837">
                  <a:extLst>
                    <a:ext uri="{9D8B030D-6E8A-4147-A177-3AD203B41FA5}">
                      <a16:colId xmlns:a16="http://schemas.microsoft.com/office/drawing/2014/main" val="20000"/>
                    </a:ext>
                  </a:extLst>
                </a:gridCol>
                <a:gridCol w="819150">
                  <a:extLst>
                    <a:ext uri="{9D8B030D-6E8A-4147-A177-3AD203B41FA5}">
                      <a16:colId xmlns:a16="http://schemas.microsoft.com/office/drawing/2014/main" val="20001"/>
                    </a:ext>
                  </a:extLst>
                </a:gridCol>
                <a:gridCol w="531813">
                  <a:extLst>
                    <a:ext uri="{9D8B030D-6E8A-4147-A177-3AD203B41FA5}">
                      <a16:colId xmlns:a16="http://schemas.microsoft.com/office/drawing/2014/main" val="20002"/>
                    </a:ext>
                  </a:extLst>
                </a:gridCol>
                <a:gridCol w="1187450">
                  <a:extLst>
                    <a:ext uri="{9D8B030D-6E8A-4147-A177-3AD203B41FA5}">
                      <a16:colId xmlns:a16="http://schemas.microsoft.com/office/drawing/2014/main" val="20003"/>
                    </a:ext>
                  </a:extLst>
                </a:gridCol>
                <a:gridCol w="1690687">
                  <a:extLst>
                    <a:ext uri="{9D8B030D-6E8A-4147-A177-3AD203B41FA5}">
                      <a16:colId xmlns:a16="http://schemas.microsoft.com/office/drawing/2014/main" val="20004"/>
                    </a:ext>
                  </a:extLst>
                </a:gridCol>
              </a:tblGrid>
              <a:tr h="2057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1" u="none" strike="noStrike" cap="none" normalizeH="0" baseline="0">
                        <a:ln>
                          <a:noFill/>
                        </a:ln>
                        <a:solidFill>
                          <a:schemeClr val="tx1"/>
                        </a:solidFill>
                        <a:effectLst/>
                        <a:latin typeface="Verdana" pitchFamily="34" charset="0"/>
                      </a:endParaRP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1" u="none" strike="noStrike" cap="none" normalizeH="0" baseline="0">
                          <a:ln>
                            <a:noFill/>
                          </a:ln>
                          <a:solidFill>
                            <a:schemeClr val="tx1"/>
                          </a:solidFill>
                          <a:effectLst/>
                          <a:latin typeface="Verdana" pitchFamily="34" charset="0"/>
                        </a:rPr>
                        <a:t>Non-Sensitive Data</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1" u="none" strike="noStrike" cap="none" normalizeH="0" baseline="0">
                          <a:ln>
                            <a:noFill/>
                          </a:ln>
                          <a:solidFill>
                            <a:schemeClr val="tx1"/>
                          </a:solidFill>
                          <a:effectLst/>
                          <a:latin typeface="Verdana" pitchFamily="34" charset="0"/>
                        </a:rPr>
                        <a:t>Sensitive Data</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24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Zip</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Age</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Nationality</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1" u="none" strike="noStrike" cap="none" normalizeH="0" baseline="0">
                          <a:ln>
                            <a:noFill/>
                          </a:ln>
                          <a:solidFill>
                            <a:schemeClr val="tx1"/>
                          </a:solidFill>
                          <a:effectLst/>
                          <a:latin typeface="Verdana" pitchFamily="34" charset="0"/>
                        </a:rPr>
                        <a:t>Condition</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228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a:t>
                      </a:r>
                    </a:p>
                  </a:txBody>
                  <a:tcPr marT="34290" marB="3429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Verdana" pitchFamily="34" charset="0"/>
                        </a:rPr>
                        <a:t>…</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a:ln>
                            <a:noFill/>
                          </a:ln>
                          <a:solidFill>
                            <a:schemeClr val="tx1"/>
                          </a:solidFill>
                          <a:effectLst/>
                          <a:latin typeface="Verdana" pitchFamily="34" charset="0"/>
                        </a:rPr>
                        <a:t>…</a:t>
                      </a:r>
                    </a:p>
                  </a:txBody>
                  <a:tcPr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a:ln>
                            <a:noFill/>
                          </a:ln>
                          <a:solidFill>
                            <a:schemeClr val="tx1"/>
                          </a:solidFill>
                          <a:effectLst/>
                          <a:latin typeface="Verdana" pitchFamily="34" charset="0"/>
                        </a:rPr>
                        <a:t>…</a:t>
                      </a:r>
                    </a:p>
                  </a:txBody>
                  <a:tcPr marT="34290" marB="34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1773" name="AutoShape 53"/>
          <p:cNvSpPr>
            <a:spLocks/>
          </p:cNvSpPr>
          <p:nvPr/>
        </p:nvSpPr>
        <p:spPr bwMode="auto">
          <a:xfrm rot="5400000" flipV="1">
            <a:off x="2810669" y="1674020"/>
            <a:ext cx="66675" cy="2471737"/>
          </a:xfrm>
          <a:prstGeom prst="rightBrace">
            <a:avLst>
              <a:gd name="adj1" fmla="val 231696"/>
              <a:gd name="adj2" fmla="val 50000"/>
            </a:avLst>
          </a:prstGeom>
          <a:noFill/>
          <a:ln w="9525">
            <a:solidFill>
              <a:srgbClr val="000099"/>
            </a:solidFill>
            <a:round/>
            <a:headEnd/>
            <a:tailEnd/>
          </a:ln>
        </p:spPr>
        <p:txBody>
          <a:bodyPr wrap="none" anchor="ctr"/>
          <a:lstStyle/>
          <a:p>
            <a:endParaRPr lang="en-US" sz="1050"/>
          </a:p>
        </p:txBody>
      </p:sp>
      <p:sp>
        <p:nvSpPr>
          <p:cNvPr id="31774" name="Rectangle 54"/>
          <p:cNvSpPr>
            <a:spLocks noChangeArrowheads="1"/>
          </p:cNvSpPr>
          <p:nvPr/>
        </p:nvSpPr>
        <p:spPr bwMode="auto">
          <a:xfrm>
            <a:off x="2127463" y="2981818"/>
            <a:ext cx="1388522" cy="307777"/>
          </a:xfrm>
          <a:prstGeom prst="rect">
            <a:avLst/>
          </a:prstGeom>
          <a:noFill/>
          <a:ln w="9525">
            <a:noFill/>
            <a:miter lim="800000"/>
            <a:headEnd/>
            <a:tailEnd/>
          </a:ln>
        </p:spPr>
        <p:txBody>
          <a:bodyPr wrap="none">
            <a:spAutoFit/>
          </a:bodyPr>
          <a:lstStyle/>
          <a:p>
            <a:r>
              <a:rPr lang="en-US" dirty="0"/>
              <a:t>Quasi Identifier</a:t>
            </a:r>
          </a:p>
        </p:txBody>
      </p:sp>
      <p:sp>
        <p:nvSpPr>
          <p:cNvPr id="31775" name="Rectangle 56"/>
          <p:cNvSpPr>
            <a:spLocks noGrp="1" noChangeArrowheads="1"/>
          </p:cNvSpPr>
          <p:nvPr>
            <p:ph type="title"/>
          </p:nvPr>
        </p:nvSpPr>
        <p:spPr>
          <a:xfrm>
            <a:off x="85200" y="98574"/>
            <a:ext cx="8520600" cy="572700"/>
          </a:xfrm>
        </p:spPr>
        <p:txBody>
          <a:bodyPr/>
          <a:lstStyle/>
          <a:p>
            <a:pPr eaLnBrk="1" hangingPunct="1"/>
            <a:r>
              <a:rPr lang="en-US" dirty="0"/>
              <a:t>Source of the Problem</a:t>
            </a:r>
          </a:p>
        </p:txBody>
      </p:sp>
    </p:spTree>
    <p:extLst>
      <p:ext uri="{BB962C8B-B14F-4D97-AF65-F5344CB8AC3E}">
        <p14:creationId xmlns:p14="http://schemas.microsoft.com/office/powerpoint/2010/main" val="3554617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154045" y="150735"/>
            <a:ext cx="8520600" cy="572700"/>
          </a:xfrm>
        </p:spPr>
        <p:txBody>
          <a:bodyPr/>
          <a:lstStyle/>
          <a:p>
            <a:pPr eaLnBrk="1" hangingPunct="1"/>
            <a:r>
              <a:rPr lang="en-US" dirty="0"/>
              <a:t>Attribute Classification</a:t>
            </a:r>
          </a:p>
        </p:txBody>
      </p:sp>
      <p:sp>
        <p:nvSpPr>
          <p:cNvPr id="4101" name="Rectangle 3"/>
          <p:cNvSpPr>
            <a:spLocks noGrp="1" noChangeArrowheads="1"/>
          </p:cNvSpPr>
          <p:nvPr>
            <p:ph type="body" idx="1"/>
          </p:nvPr>
        </p:nvSpPr>
        <p:spPr>
          <a:xfrm>
            <a:off x="286407" y="885461"/>
            <a:ext cx="7772400" cy="1479366"/>
          </a:xfrm>
        </p:spPr>
        <p:txBody>
          <a:bodyPr>
            <a:normAutofit/>
          </a:bodyPr>
          <a:lstStyle/>
          <a:p>
            <a:pPr eaLnBrk="1" hangingPunct="1">
              <a:lnSpc>
                <a:spcPct val="80000"/>
              </a:lnSpc>
            </a:pPr>
            <a:r>
              <a:rPr lang="en-US" i="1" dirty="0">
                <a:solidFill>
                  <a:schemeClr val="tx1"/>
                </a:solidFill>
              </a:rPr>
              <a:t>I</a:t>
            </a:r>
            <a:r>
              <a:rPr lang="en-US" i="1" baseline="-25000" dirty="0">
                <a:solidFill>
                  <a:schemeClr val="tx1"/>
                </a:solidFill>
              </a:rPr>
              <a:t>1</a:t>
            </a:r>
            <a:r>
              <a:rPr lang="en-US" i="1" dirty="0">
                <a:solidFill>
                  <a:schemeClr val="tx1"/>
                </a:solidFill>
              </a:rPr>
              <a:t>, I</a:t>
            </a:r>
            <a:r>
              <a:rPr lang="en-US" i="1" baseline="-25000" dirty="0">
                <a:solidFill>
                  <a:schemeClr val="tx1"/>
                </a:solidFill>
              </a:rPr>
              <a:t>2</a:t>
            </a:r>
            <a:r>
              <a:rPr lang="en-US" i="1" dirty="0">
                <a:solidFill>
                  <a:schemeClr val="tx1"/>
                </a:solidFill>
              </a:rPr>
              <a:t>,..., </a:t>
            </a:r>
            <a:r>
              <a:rPr lang="en-US" i="1" dirty="0" err="1">
                <a:solidFill>
                  <a:schemeClr val="tx1"/>
                </a:solidFill>
              </a:rPr>
              <a:t>I</a:t>
            </a:r>
            <a:r>
              <a:rPr lang="en-US" i="1" baseline="-25000" dirty="0" err="1">
                <a:solidFill>
                  <a:schemeClr val="tx1"/>
                </a:solidFill>
              </a:rPr>
              <a:t>m</a:t>
            </a:r>
            <a:r>
              <a:rPr lang="en-US" dirty="0">
                <a:solidFill>
                  <a:schemeClr val="tx1"/>
                </a:solidFill>
              </a:rPr>
              <a:t> - </a:t>
            </a:r>
            <a:r>
              <a:rPr lang="en-US" b="1" dirty="0">
                <a:solidFill>
                  <a:srgbClr val="FF0000"/>
                </a:solidFill>
              </a:rPr>
              <a:t>identifier</a:t>
            </a:r>
            <a:r>
              <a:rPr lang="en-US" dirty="0">
                <a:solidFill>
                  <a:schemeClr val="tx1"/>
                </a:solidFill>
              </a:rPr>
              <a:t> attributes </a:t>
            </a:r>
          </a:p>
          <a:p>
            <a:pPr lvl="1" eaLnBrk="1" hangingPunct="1">
              <a:lnSpc>
                <a:spcPct val="80000"/>
              </a:lnSpc>
            </a:pPr>
            <a:r>
              <a:rPr lang="en-US" sz="1800" dirty="0">
                <a:solidFill>
                  <a:schemeClr val="tx1"/>
                </a:solidFill>
              </a:rPr>
              <a:t>Ex: </a:t>
            </a:r>
            <a:r>
              <a:rPr lang="en-US" sz="1800" i="1" dirty="0">
                <a:solidFill>
                  <a:schemeClr val="tx1"/>
                </a:solidFill>
              </a:rPr>
              <a:t>Name</a:t>
            </a:r>
            <a:r>
              <a:rPr lang="en-US" sz="1800" dirty="0">
                <a:solidFill>
                  <a:schemeClr val="tx1"/>
                </a:solidFill>
              </a:rPr>
              <a:t> and </a:t>
            </a:r>
            <a:r>
              <a:rPr lang="en-US" sz="1800" i="1" dirty="0">
                <a:solidFill>
                  <a:schemeClr val="tx1"/>
                </a:solidFill>
              </a:rPr>
              <a:t>SSN</a:t>
            </a:r>
            <a:r>
              <a:rPr lang="en-US" sz="1800" dirty="0">
                <a:solidFill>
                  <a:schemeClr val="tx1"/>
                </a:solidFill>
              </a:rPr>
              <a:t> </a:t>
            </a:r>
          </a:p>
          <a:p>
            <a:pPr lvl="1" eaLnBrk="1" hangingPunct="1">
              <a:lnSpc>
                <a:spcPct val="80000"/>
              </a:lnSpc>
            </a:pPr>
            <a:r>
              <a:rPr lang="en-US" sz="1800" dirty="0">
                <a:solidFill>
                  <a:schemeClr val="tx1"/>
                </a:solidFill>
              </a:rPr>
              <a:t>Information that leads to a specific entity.</a:t>
            </a:r>
          </a:p>
        </p:txBody>
      </p:sp>
      <p:sp>
        <p:nvSpPr>
          <p:cNvPr id="4" name="Rectangle 3">
            <a:extLst>
              <a:ext uri="{FF2B5EF4-FFF2-40B4-BE49-F238E27FC236}">
                <a16:creationId xmlns:a16="http://schemas.microsoft.com/office/drawing/2014/main" id="{E72709FE-C749-0740-ACBF-62371E7CE90F}"/>
              </a:ext>
            </a:extLst>
          </p:cNvPr>
          <p:cNvSpPr txBox="1">
            <a:spLocks noChangeArrowheads="1"/>
          </p:cNvSpPr>
          <p:nvPr/>
        </p:nvSpPr>
        <p:spPr>
          <a:xfrm>
            <a:off x="140762" y="2181599"/>
            <a:ext cx="8533883" cy="14904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80000"/>
              </a:lnSpc>
            </a:pPr>
            <a:r>
              <a:rPr lang="en-US" i="1" dirty="0">
                <a:solidFill>
                  <a:schemeClr val="tx1"/>
                </a:solidFill>
              </a:rPr>
              <a:t>K</a:t>
            </a:r>
            <a:r>
              <a:rPr lang="en-US" i="1" baseline="-25000" dirty="0">
                <a:solidFill>
                  <a:schemeClr val="tx1"/>
                </a:solidFill>
              </a:rPr>
              <a:t>1</a:t>
            </a:r>
            <a:r>
              <a:rPr lang="en-US" i="1" dirty="0">
                <a:solidFill>
                  <a:schemeClr val="tx1"/>
                </a:solidFill>
              </a:rPr>
              <a:t>, K</a:t>
            </a:r>
            <a:r>
              <a:rPr lang="en-US" i="1" baseline="-25000" dirty="0">
                <a:solidFill>
                  <a:schemeClr val="tx1"/>
                </a:solidFill>
              </a:rPr>
              <a:t>2</a:t>
            </a:r>
            <a:r>
              <a:rPr lang="en-US" i="1" dirty="0">
                <a:solidFill>
                  <a:schemeClr val="tx1"/>
                </a:solidFill>
              </a:rPr>
              <a:t>,.…, </a:t>
            </a:r>
            <a:r>
              <a:rPr lang="en-US" i="1" dirty="0" err="1">
                <a:solidFill>
                  <a:schemeClr val="tx1"/>
                </a:solidFill>
              </a:rPr>
              <a:t>K</a:t>
            </a:r>
            <a:r>
              <a:rPr lang="en-US" i="1" baseline="-25000" dirty="0" err="1">
                <a:solidFill>
                  <a:schemeClr val="tx1"/>
                </a:solidFill>
              </a:rPr>
              <a:t>p</a:t>
            </a:r>
            <a:r>
              <a:rPr lang="en-US" i="1" dirty="0">
                <a:solidFill>
                  <a:schemeClr val="tx1"/>
                </a:solidFill>
              </a:rPr>
              <a:t> </a:t>
            </a:r>
            <a:r>
              <a:rPr lang="en-US" dirty="0">
                <a:solidFill>
                  <a:schemeClr val="tx1"/>
                </a:solidFill>
              </a:rPr>
              <a:t>- </a:t>
            </a:r>
            <a:r>
              <a:rPr lang="en-US" b="1" dirty="0">
                <a:solidFill>
                  <a:srgbClr val="0070C0"/>
                </a:solidFill>
              </a:rPr>
              <a:t>key</a:t>
            </a:r>
            <a:r>
              <a:rPr lang="en-US" dirty="0">
                <a:solidFill>
                  <a:schemeClr val="tx1"/>
                </a:solidFill>
              </a:rPr>
              <a:t> attributes (</a:t>
            </a:r>
            <a:r>
              <a:rPr lang="en-US" b="1" i="1" dirty="0">
                <a:solidFill>
                  <a:srgbClr val="0070C0"/>
                </a:solidFill>
              </a:rPr>
              <a:t>quasi-identifiers</a:t>
            </a:r>
            <a:r>
              <a:rPr lang="en-US" dirty="0">
                <a:solidFill>
                  <a:schemeClr val="tx1"/>
                </a:solidFill>
              </a:rPr>
              <a:t>)</a:t>
            </a:r>
          </a:p>
          <a:p>
            <a:pPr lvl="1">
              <a:lnSpc>
                <a:spcPct val="80000"/>
              </a:lnSpc>
            </a:pPr>
            <a:r>
              <a:rPr lang="en-US" sz="1800" dirty="0">
                <a:solidFill>
                  <a:schemeClr val="tx1"/>
                </a:solidFill>
              </a:rPr>
              <a:t>Ex:  </a:t>
            </a:r>
            <a:r>
              <a:rPr lang="en-US" sz="1800" i="1" dirty="0">
                <a:solidFill>
                  <a:schemeClr val="tx1"/>
                </a:solidFill>
              </a:rPr>
              <a:t>Zip Code </a:t>
            </a:r>
            <a:r>
              <a:rPr lang="en-US" sz="1800" dirty="0">
                <a:solidFill>
                  <a:schemeClr val="tx1"/>
                </a:solidFill>
              </a:rPr>
              <a:t>and </a:t>
            </a:r>
            <a:r>
              <a:rPr lang="en-US" sz="1800" i="1" dirty="0">
                <a:solidFill>
                  <a:schemeClr val="tx1"/>
                </a:solidFill>
              </a:rPr>
              <a:t>Age</a:t>
            </a:r>
            <a:r>
              <a:rPr lang="en-US" sz="1800" dirty="0">
                <a:solidFill>
                  <a:schemeClr val="tx1"/>
                </a:solidFill>
              </a:rPr>
              <a:t> </a:t>
            </a:r>
          </a:p>
          <a:p>
            <a:pPr lvl="1">
              <a:lnSpc>
                <a:spcPct val="80000"/>
              </a:lnSpc>
            </a:pPr>
            <a:r>
              <a:rPr lang="en-US" sz="1800" b="1" dirty="0">
                <a:solidFill>
                  <a:schemeClr val="tx1"/>
                </a:solidFill>
              </a:rPr>
              <a:t>May be known by an intruder. </a:t>
            </a:r>
          </a:p>
        </p:txBody>
      </p:sp>
      <p:sp>
        <p:nvSpPr>
          <p:cNvPr id="5" name="Rectangle 3">
            <a:extLst>
              <a:ext uri="{FF2B5EF4-FFF2-40B4-BE49-F238E27FC236}">
                <a16:creationId xmlns:a16="http://schemas.microsoft.com/office/drawing/2014/main" id="{4CA13AF9-1E4E-1443-B8A1-8E85402A42F3}"/>
              </a:ext>
            </a:extLst>
          </p:cNvPr>
          <p:cNvSpPr txBox="1">
            <a:spLocks noChangeArrowheads="1"/>
          </p:cNvSpPr>
          <p:nvPr/>
        </p:nvSpPr>
        <p:spPr>
          <a:xfrm>
            <a:off x="140762" y="3535250"/>
            <a:ext cx="7973638" cy="1432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80000"/>
              </a:lnSpc>
            </a:pPr>
            <a:r>
              <a:rPr lang="en-US" i="1" dirty="0">
                <a:solidFill>
                  <a:schemeClr val="tx1"/>
                </a:solidFill>
              </a:rPr>
              <a:t>S</a:t>
            </a:r>
            <a:r>
              <a:rPr lang="en-US" i="1" baseline="-25000" dirty="0">
                <a:solidFill>
                  <a:schemeClr val="tx1"/>
                </a:solidFill>
              </a:rPr>
              <a:t>1</a:t>
            </a:r>
            <a:r>
              <a:rPr lang="en-US" i="1" dirty="0">
                <a:solidFill>
                  <a:schemeClr val="tx1"/>
                </a:solidFill>
              </a:rPr>
              <a:t>, S</a:t>
            </a:r>
            <a:r>
              <a:rPr lang="en-US" i="1" baseline="-25000" dirty="0">
                <a:solidFill>
                  <a:schemeClr val="tx1"/>
                </a:solidFill>
              </a:rPr>
              <a:t>2</a:t>
            </a:r>
            <a:r>
              <a:rPr lang="en-US" i="1" dirty="0">
                <a:solidFill>
                  <a:schemeClr val="tx1"/>
                </a:solidFill>
              </a:rPr>
              <a:t>,.…, </a:t>
            </a:r>
            <a:r>
              <a:rPr lang="en-US" i="1" dirty="0" err="1">
                <a:solidFill>
                  <a:schemeClr val="tx1"/>
                </a:solidFill>
              </a:rPr>
              <a:t>S</a:t>
            </a:r>
            <a:r>
              <a:rPr lang="en-US" i="1" baseline="-25000" dirty="0" err="1">
                <a:solidFill>
                  <a:schemeClr val="tx1"/>
                </a:solidFill>
              </a:rPr>
              <a:t>q</a:t>
            </a:r>
            <a:r>
              <a:rPr lang="en-US" dirty="0">
                <a:solidFill>
                  <a:schemeClr val="tx1"/>
                </a:solidFill>
              </a:rPr>
              <a:t> - </a:t>
            </a:r>
            <a:r>
              <a:rPr lang="en-US" b="1" dirty="0">
                <a:solidFill>
                  <a:srgbClr val="00B050"/>
                </a:solidFill>
              </a:rPr>
              <a:t>confidential</a:t>
            </a:r>
            <a:r>
              <a:rPr lang="en-US" dirty="0">
                <a:solidFill>
                  <a:schemeClr val="tx1"/>
                </a:solidFill>
              </a:rPr>
              <a:t> attributes </a:t>
            </a:r>
          </a:p>
          <a:p>
            <a:pPr lvl="1">
              <a:lnSpc>
                <a:spcPct val="80000"/>
              </a:lnSpc>
            </a:pPr>
            <a:r>
              <a:rPr lang="en-US" sz="1800" dirty="0">
                <a:solidFill>
                  <a:schemeClr val="tx1"/>
                </a:solidFill>
              </a:rPr>
              <a:t>Ex: </a:t>
            </a:r>
            <a:r>
              <a:rPr lang="en-US" sz="1800" i="1" dirty="0">
                <a:solidFill>
                  <a:schemeClr val="tx1"/>
                </a:solidFill>
              </a:rPr>
              <a:t>Principal Diagnosis</a:t>
            </a:r>
            <a:r>
              <a:rPr lang="en-US" sz="1800" dirty="0">
                <a:solidFill>
                  <a:schemeClr val="tx1"/>
                </a:solidFill>
              </a:rPr>
              <a:t> and </a:t>
            </a:r>
            <a:r>
              <a:rPr lang="en-US" sz="1800" i="1" dirty="0">
                <a:solidFill>
                  <a:schemeClr val="tx1"/>
                </a:solidFill>
              </a:rPr>
              <a:t>Annual Income</a:t>
            </a:r>
            <a:r>
              <a:rPr lang="en-US" sz="1800" dirty="0">
                <a:solidFill>
                  <a:schemeClr val="tx1"/>
                </a:solidFill>
              </a:rPr>
              <a:t> </a:t>
            </a:r>
          </a:p>
          <a:p>
            <a:pPr lvl="1">
              <a:lnSpc>
                <a:spcPct val="80000"/>
              </a:lnSpc>
            </a:pPr>
            <a:r>
              <a:rPr lang="en-US" sz="1800" dirty="0">
                <a:solidFill>
                  <a:schemeClr val="tx1"/>
                </a:solidFill>
              </a:rPr>
              <a:t>Assumed to be unknown to an intruder. </a:t>
            </a:r>
          </a:p>
        </p:txBody>
      </p:sp>
    </p:spTree>
    <p:extLst>
      <p:ext uri="{BB962C8B-B14F-4D97-AF65-F5344CB8AC3E}">
        <p14:creationId xmlns:p14="http://schemas.microsoft.com/office/powerpoint/2010/main" val="3841774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59301" y="85025"/>
            <a:ext cx="8520600" cy="572700"/>
          </a:xfrm>
        </p:spPr>
        <p:txBody>
          <a:bodyPr/>
          <a:lstStyle/>
          <a:p>
            <a:pPr eaLnBrk="1" hangingPunct="1"/>
            <a:r>
              <a:rPr lang="en-US" dirty="0"/>
              <a:t>Attribute Types</a:t>
            </a:r>
          </a:p>
        </p:txBody>
      </p:sp>
      <p:sp>
        <p:nvSpPr>
          <p:cNvPr id="26627" name="Rectangle 3"/>
          <p:cNvSpPr>
            <a:spLocks noGrp="1" noChangeArrowheads="1"/>
          </p:cNvSpPr>
          <p:nvPr>
            <p:ph type="body" idx="1"/>
          </p:nvPr>
        </p:nvSpPr>
        <p:spPr>
          <a:xfrm>
            <a:off x="347700" y="929275"/>
            <a:ext cx="8520600" cy="3416400"/>
          </a:xfrm>
        </p:spPr>
        <p:txBody>
          <a:bodyPr/>
          <a:lstStyle/>
          <a:p>
            <a:pPr marL="114300" indent="0" eaLnBrk="1" hangingPunct="1">
              <a:buNone/>
            </a:pPr>
            <a:r>
              <a:rPr lang="en-US" dirty="0">
                <a:solidFill>
                  <a:srgbClr val="FF3300"/>
                </a:solidFill>
              </a:rPr>
              <a:t>Identifier</a:t>
            </a:r>
            <a:r>
              <a:rPr lang="en-US" dirty="0"/>
              <a:t>, </a:t>
            </a:r>
            <a:r>
              <a:rPr lang="en-US" dirty="0">
                <a:solidFill>
                  <a:srgbClr val="3399FF"/>
                </a:solidFill>
              </a:rPr>
              <a:t>Key </a:t>
            </a:r>
            <a:r>
              <a:rPr lang="en-US" dirty="0"/>
              <a:t>(</a:t>
            </a:r>
            <a:r>
              <a:rPr lang="en-US" dirty="0">
                <a:solidFill>
                  <a:srgbClr val="3399FF"/>
                </a:solidFill>
              </a:rPr>
              <a:t>Quasi-Identifiers</a:t>
            </a:r>
            <a:r>
              <a:rPr lang="en-US" dirty="0"/>
              <a:t>) and </a:t>
            </a:r>
            <a:r>
              <a:rPr lang="en-US" dirty="0">
                <a:solidFill>
                  <a:srgbClr val="33CC33"/>
                </a:solidFill>
              </a:rPr>
              <a:t>Confidential</a:t>
            </a:r>
            <a:r>
              <a:rPr lang="en-US" dirty="0"/>
              <a:t> Attributes</a:t>
            </a:r>
          </a:p>
        </p:txBody>
      </p:sp>
      <p:graphicFrame>
        <p:nvGraphicFramePr>
          <p:cNvPr id="64516" name="Group 4"/>
          <p:cNvGraphicFramePr>
            <a:graphicFrameLocks noGrp="1"/>
          </p:cNvGraphicFramePr>
          <p:nvPr/>
        </p:nvGraphicFramePr>
        <p:xfrm>
          <a:off x="990601" y="1785441"/>
          <a:ext cx="6858000" cy="2170511"/>
        </p:xfrm>
        <a:graphic>
          <a:graphicData uri="http://schemas.openxmlformats.org/drawingml/2006/table">
            <a:tbl>
              <a:tblPr/>
              <a:tblGrid>
                <a:gridCol w="668338">
                  <a:extLst>
                    <a:ext uri="{9D8B030D-6E8A-4147-A177-3AD203B41FA5}">
                      <a16:colId xmlns:a16="http://schemas.microsoft.com/office/drawing/2014/main" val="20000"/>
                    </a:ext>
                  </a:extLst>
                </a:gridCol>
                <a:gridCol w="1255712">
                  <a:extLst>
                    <a:ext uri="{9D8B030D-6E8A-4147-A177-3AD203B41FA5}">
                      <a16:colId xmlns:a16="http://schemas.microsoft.com/office/drawing/2014/main" val="20001"/>
                    </a:ext>
                  </a:extLst>
                </a:gridCol>
                <a:gridCol w="1087438">
                  <a:extLst>
                    <a:ext uri="{9D8B030D-6E8A-4147-A177-3AD203B41FA5}">
                      <a16:colId xmlns:a16="http://schemas.microsoft.com/office/drawing/2014/main" val="20002"/>
                    </a:ext>
                  </a:extLst>
                </a:gridCol>
                <a:gridCol w="584200">
                  <a:extLst>
                    <a:ext uri="{9D8B030D-6E8A-4147-A177-3AD203B41FA5}">
                      <a16:colId xmlns:a16="http://schemas.microsoft.com/office/drawing/2014/main" val="20003"/>
                    </a:ext>
                  </a:extLst>
                </a:gridCol>
                <a:gridCol w="595312">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tblGrid>
              <a:tr h="194072">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RecID</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Name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FE3000"/>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SSN</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FE3000"/>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Age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3399FF"/>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State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3399FF"/>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Diagnosis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99"/>
                        </a:gs>
                        <a:gs pos="100000">
                          <a:srgbClr val="33CC33"/>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Income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99"/>
                        </a:gs>
                        <a:gs pos="100000">
                          <a:srgbClr val="33CC33"/>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Billing</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99"/>
                        </a:gs>
                        <a:gs pos="100000">
                          <a:srgbClr val="33CC33"/>
                        </a:gs>
                      </a:gsLst>
                      <a:lin ang="5400000" scaled="1"/>
                    </a:gradFill>
                  </a:tcPr>
                </a:tc>
                <a:extLst>
                  <a:ext uri="{0D108BD9-81ED-4DB2-BD59-A6C34878D82A}">
                    <a16:rowId xmlns:a16="http://schemas.microsoft.com/office/drawing/2014/main" val="10000"/>
                  </a:ext>
                </a:extLst>
              </a:tr>
              <a:tr h="194072">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John Wayne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123456789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45,500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1,200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1"/>
                  </a:ext>
                </a:extLst>
              </a:tr>
              <a:tr h="194072">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Mary Gore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323232323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37,900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2,500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2"/>
                  </a:ext>
                </a:extLst>
              </a:tr>
              <a:tr h="194072">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John Banks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232345656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67,000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3"/>
                  </a:ext>
                </a:extLst>
              </a:tr>
              <a:tr h="194072">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Jesse Casey</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333333333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21,000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4"/>
                  </a:ext>
                </a:extLst>
              </a:tr>
              <a:tr h="229791">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Jack Stone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444444444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90,000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900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5"/>
                  </a:ext>
                </a:extLst>
              </a:tr>
              <a:tr h="194072">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Mike Kopi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666666666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Diabetes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750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6"/>
                  </a:ext>
                </a:extLst>
              </a:tr>
              <a:tr h="194072">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Angela Simms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777777777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IN</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Diabetes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49,000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1,200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7"/>
                  </a:ext>
                </a:extLst>
              </a:tr>
              <a:tr h="194072">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Nike Wood </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888888888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66,000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2,200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8"/>
                  </a:ext>
                </a:extLst>
              </a:tr>
              <a:tr h="194072">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Mikhail Aaron</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999999999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69,000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4,200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9"/>
                  </a:ext>
                </a:extLst>
              </a:tr>
              <a:tr h="194072">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Sam Pall</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100000000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Tuberculosis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34,000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3,100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20140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8500" y="106625"/>
            <a:ext cx="8520600" cy="572700"/>
          </a:xfrm>
        </p:spPr>
        <p:txBody>
          <a:bodyPr/>
          <a:lstStyle/>
          <a:p>
            <a:pPr eaLnBrk="1" hangingPunct="1"/>
            <a:r>
              <a:rPr lang="en-US" dirty="0"/>
              <a:t>Introduction to k-Anonymity</a:t>
            </a:r>
          </a:p>
        </p:txBody>
      </p:sp>
      <p:sp>
        <p:nvSpPr>
          <p:cNvPr id="32771" name="Rectangle 3"/>
          <p:cNvSpPr>
            <a:spLocks noGrp="1" noChangeArrowheads="1"/>
          </p:cNvSpPr>
          <p:nvPr>
            <p:ph type="body" idx="1"/>
          </p:nvPr>
        </p:nvSpPr>
        <p:spPr>
          <a:xfrm>
            <a:off x="302400" y="1044255"/>
            <a:ext cx="8402400" cy="3258740"/>
          </a:xfrm>
        </p:spPr>
        <p:txBody>
          <a:bodyPr>
            <a:normAutofit/>
          </a:bodyPr>
          <a:lstStyle/>
          <a:p>
            <a:pPr marL="0" indent="0">
              <a:buNone/>
            </a:pPr>
            <a:r>
              <a:rPr lang="en-US" sz="2700" dirty="0"/>
              <a:t>The </a:t>
            </a:r>
            <a:r>
              <a:rPr lang="en-US" sz="2700" i="1" dirty="0">
                <a:solidFill>
                  <a:srgbClr val="FF0000"/>
                </a:solidFill>
              </a:rPr>
              <a:t>k-anonymity property</a:t>
            </a:r>
            <a:r>
              <a:rPr lang="en-US" sz="2700" dirty="0">
                <a:solidFill>
                  <a:srgbClr val="FF0000"/>
                </a:solidFill>
              </a:rPr>
              <a:t> </a:t>
            </a:r>
            <a:r>
              <a:rPr lang="en-US" sz="2700" dirty="0"/>
              <a:t>for a masked microdata (MM) is satisfied if with respect to a </a:t>
            </a:r>
            <a:r>
              <a:rPr lang="en-US" sz="2700" dirty="0">
                <a:solidFill>
                  <a:srgbClr val="FF0000"/>
                </a:solidFill>
              </a:rPr>
              <a:t>quasi-identifier </a:t>
            </a:r>
            <a:r>
              <a:rPr lang="en-US" sz="2700" dirty="0"/>
              <a:t>set (QID) if every count in the frequency set of MM with respect to QID is greater or equal to k. </a:t>
            </a:r>
          </a:p>
        </p:txBody>
      </p:sp>
    </p:spTree>
    <p:extLst>
      <p:ext uri="{BB962C8B-B14F-4D97-AF65-F5344CB8AC3E}">
        <p14:creationId xmlns:p14="http://schemas.microsoft.com/office/powerpoint/2010/main" val="1769035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2EAD8-9442-074B-8521-7586C70DE36F}"/>
              </a:ext>
            </a:extLst>
          </p:cNvPr>
          <p:cNvSpPr>
            <a:spLocks noGrp="1"/>
          </p:cNvSpPr>
          <p:nvPr>
            <p:ph type="title"/>
          </p:nvPr>
        </p:nvSpPr>
        <p:spPr>
          <a:xfrm>
            <a:off x="156647" y="102138"/>
            <a:ext cx="8520600" cy="666345"/>
          </a:xfrm>
        </p:spPr>
        <p:txBody>
          <a:bodyPr/>
          <a:lstStyle/>
          <a:p>
            <a:r>
              <a:rPr lang="en-US" dirty="0"/>
              <a:t>Defining k-anonymity</a:t>
            </a:r>
          </a:p>
        </p:txBody>
      </p:sp>
      <p:pic>
        <p:nvPicPr>
          <p:cNvPr id="8" name="Picture 7">
            <a:extLst>
              <a:ext uri="{FF2B5EF4-FFF2-40B4-BE49-F238E27FC236}">
                <a16:creationId xmlns:a16="http://schemas.microsoft.com/office/drawing/2014/main" id="{52F08142-0634-D940-9703-C45EF825DC0C}"/>
              </a:ext>
            </a:extLst>
          </p:cNvPr>
          <p:cNvPicPr>
            <a:picLocks noChangeAspect="1"/>
          </p:cNvPicPr>
          <p:nvPr/>
        </p:nvPicPr>
        <p:blipFill rotWithShape="1">
          <a:blip r:embed="rId2"/>
          <a:srcRect b="44354"/>
          <a:stretch/>
        </p:blipFill>
        <p:spPr>
          <a:xfrm>
            <a:off x="1594150" y="715201"/>
            <a:ext cx="6153050" cy="1020000"/>
          </a:xfrm>
          <a:prstGeom prst="rect">
            <a:avLst/>
          </a:prstGeom>
        </p:spPr>
      </p:pic>
      <p:pic>
        <p:nvPicPr>
          <p:cNvPr id="13" name="Picture 12">
            <a:extLst>
              <a:ext uri="{FF2B5EF4-FFF2-40B4-BE49-F238E27FC236}">
                <a16:creationId xmlns:a16="http://schemas.microsoft.com/office/drawing/2014/main" id="{5BF004C8-4B78-194A-A103-BC6753D3FAFD}"/>
              </a:ext>
            </a:extLst>
          </p:cNvPr>
          <p:cNvPicPr>
            <a:picLocks noChangeAspect="1"/>
          </p:cNvPicPr>
          <p:nvPr/>
        </p:nvPicPr>
        <p:blipFill>
          <a:blip r:embed="rId3"/>
          <a:stretch>
            <a:fillRect/>
          </a:stretch>
        </p:blipFill>
        <p:spPr>
          <a:xfrm>
            <a:off x="156647" y="1995491"/>
            <a:ext cx="6676153" cy="462978"/>
          </a:xfrm>
          <a:prstGeom prst="rect">
            <a:avLst/>
          </a:prstGeom>
        </p:spPr>
      </p:pic>
      <p:pic>
        <p:nvPicPr>
          <p:cNvPr id="16" name="Picture 15">
            <a:extLst>
              <a:ext uri="{FF2B5EF4-FFF2-40B4-BE49-F238E27FC236}">
                <a16:creationId xmlns:a16="http://schemas.microsoft.com/office/drawing/2014/main" id="{FE18CC9C-6C2F-C641-8CE2-C6B6883FC7E7}"/>
              </a:ext>
            </a:extLst>
          </p:cNvPr>
          <p:cNvPicPr>
            <a:picLocks noChangeAspect="1"/>
          </p:cNvPicPr>
          <p:nvPr/>
        </p:nvPicPr>
        <p:blipFill>
          <a:blip r:embed="rId4"/>
          <a:stretch>
            <a:fillRect/>
          </a:stretch>
        </p:blipFill>
        <p:spPr>
          <a:xfrm>
            <a:off x="971953" y="2548473"/>
            <a:ext cx="6926447" cy="597273"/>
          </a:xfrm>
          <a:prstGeom prst="rect">
            <a:avLst/>
          </a:prstGeom>
        </p:spPr>
      </p:pic>
      <p:pic>
        <p:nvPicPr>
          <p:cNvPr id="18" name="Picture 17">
            <a:extLst>
              <a:ext uri="{FF2B5EF4-FFF2-40B4-BE49-F238E27FC236}">
                <a16:creationId xmlns:a16="http://schemas.microsoft.com/office/drawing/2014/main" id="{0E654413-A014-0745-A335-AB1A88F383E6}"/>
              </a:ext>
            </a:extLst>
          </p:cNvPr>
          <p:cNvPicPr>
            <a:picLocks noChangeAspect="1"/>
          </p:cNvPicPr>
          <p:nvPr/>
        </p:nvPicPr>
        <p:blipFill>
          <a:blip r:embed="rId5"/>
          <a:stretch>
            <a:fillRect/>
          </a:stretch>
        </p:blipFill>
        <p:spPr>
          <a:xfrm>
            <a:off x="156647" y="3966218"/>
            <a:ext cx="6755744" cy="691459"/>
          </a:xfrm>
          <a:prstGeom prst="rect">
            <a:avLst/>
          </a:prstGeom>
        </p:spPr>
      </p:pic>
      <p:pic>
        <p:nvPicPr>
          <p:cNvPr id="20" name="Picture 19">
            <a:extLst>
              <a:ext uri="{FF2B5EF4-FFF2-40B4-BE49-F238E27FC236}">
                <a16:creationId xmlns:a16="http://schemas.microsoft.com/office/drawing/2014/main" id="{B0EAEEBD-71E4-B24B-A1AA-614744B635CC}"/>
              </a:ext>
            </a:extLst>
          </p:cNvPr>
          <p:cNvPicPr>
            <a:picLocks noChangeAspect="1"/>
          </p:cNvPicPr>
          <p:nvPr/>
        </p:nvPicPr>
        <p:blipFill>
          <a:blip r:embed="rId6"/>
          <a:stretch>
            <a:fillRect/>
          </a:stretch>
        </p:blipFill>
        <p:spPr>
          <a:xfrm>
            <a:off x="156647" y="3375756"/>
            <a:ext cx="7084265" cy="502500"/>
          </a:xfrm>
          <a:prstGeom prst="rect">
            <a:avLst/>
          </a:prstGeom>
        </p:spPr>
      </p:pic>
    </p:spTree>
    <p:extLst>
      <p:ext uri="{BB962C8B-B14F-4D97-AF65-F5344CB8AC3E}">
        <p14:creationId xmlns:p14="http://schemas.microsoft.com/office/powerpoint/2010/main" val="42680942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15200" y="139303"/>
            <a:ext cx="7772400" cy="857250"/>
          </a:xfrm>
        </p:spPr>
        <p:txBody>
          <a:bodyPr/>
          <a:lstStyle/>
          <a:p>
            <a:pPr eaLnBrk="1" hangingPunct="1"/>
            <a:r>
              <a:rPr lang="en-US" dirty="0"/>
              <a:t>Check for k-Anonymity</a:t>
            </a:r>
          </a:p>
        </p:txBody>
      </p:sp>
      <p:graphicFrame>
        <p:nvGraphicFramePr>
          <p:cNvPr id="68664" name="Group 56"/>
          <p:cNvGraphicFramePr>
            <a:graphicFrameLocks noGrp="1"/>
          </p:cNvGraphicFramePr>
          <p:nvPr>
            <p:ph idx="1"/>
          </p:nvPr>
        </p:nvGraphicFramePr>
        <p:xfrm>
          <a:off x="2924175" y="1339453"/>
          <a:ext cx="3455988" cy="1372791"/>
        </p:xfrm>
        <a:graphic>
          <a:graphicData uri="http://schemas.openxmlformats.org/drawingml/2006/table">
            <a:tbl>
              <a:tblPr/>
              <a:tblGrid>
                <a:gridCol w="646113">
                  <a:extLst>
                    <a:ext uri="{9D8B030D-6E8A-4147-A177-3AD203B41FA5}">
                      <a16:colId xmlns:a16="http://schemas.microsoft.com/office/drawing/2014/main" val="20000"/>
                    </a:ext>
                  </a:extLst>
                </a:gridCol>
                <a:gridCol w="565150">
                  <a:extLst>
                    <a:ext uri="{9D8B030D-6E8A-4147-A177-3AD203B41FA5}">
                      <a16:colId xmlns:a16="http://schemas.microsoft.com/office/drawing/2014/main" val="20001"/>
                    </a:ext>
                  </a:extLst>
                </a:gridCol>
                <a:gridCol w="563562">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957263">
                  <a:extLst>
                    <a:ext uri="{9D8B030D-6E8A-4147-A177-3AD203B41FA5}">
                      <a16:colId xmlns:a16="http://schemas.microsoft.com/office/drawing/2014/main" val="20004"/>
                    </a:ext>
                  </a:extLst>
                </a:gridCol>
              </a:tblGrid>
              <a:tr h="1833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RecID</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Age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3399FF"/>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Zip</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3399FF"/>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Sex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3399FF"/>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Illness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rgbClr val="33CC33"/>
                        </a:gs>
                      </a:gsLst>
                      <a:lin ang="5400000" scaled="1"/>
                    </a:gradFill>
                  </a:tcPr>
                </a:tc>
                <a:extLst>
                  <a:ext uri="{0D108BD9-81ED-4DB2-BD59-A6C34878D82A}">
                    <a16:rowId xmlns:a16="http://schemas.microsoft.com/office/drawing/2014/main" val="10000"/>
                  </a:ext>
                </a:extLst>
              </a:tr>
              <a:tr h="1833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1"/>
                  </a:ext>
                </a:extLst>
              </a:tr>
              <a:tr h="184547">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30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Female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2"/>
                  </a:ext>
                </a:extLst>
              </a:tr>
              <a:tr h="1833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Female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3"/>
                  </a:ext>
                </a:extLst>
              </a:tr>
              <a:tr h="1833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4"/>
                  </a:ext>
                </a:extLst>
              </a:tr>
              <a:tr h="229791">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5"/>
                  </a:ext>
                </a:extLst>
              </a:tr>
              <a:tr h="1833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Diabetes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6"/>
                  </a:ext>
                </a:extLst>
              </a:tr>
            </a:tbl>
          </a:graphicData>
        </a:graphic>
      </p:graphicFrame>
      <p:sp>
        <p:nvSpPr>
          <p:cNvPr id="33845" name="Rectangle 53"/>
          <p:cNvSpPr>
            <a:spLocks noChangeArrowheads="1"/>
          </p:cNvSpPr>
          <p:nvPr/>
        </p:nvSpPr>
        <p:spPr bwMode="auto">
          <a:xfrm>
            <a:off x="507000" y="3200400"/>
            <a:ext cx="7848600" cy="1428750"/>
          </a:xfrm>
          <a:prstGeom prst="rect">
            <a:avLst/>
          </a:prstGeom>
          <a:noFill/>
          <a:ln w="9525">
            <a:noFill/>
            <a:miter lim="800000"/>
            <a:headEnd/>
            <a:tailEnd/>
          </a:ln>
        </p:spPr>
        <p:txBody>
          <a:bodyPr/>
          <a:lstStyle/>
          <a:p>
            <a:pPr marL="257175" indent="-257175">
              <a:spcBef>
                <a:spcPct val="20000"/>
              </a:spcBef>
              <a:buClr>
                <a:schemeClr val="folHlink"/>
              </a:buClr>
              <a:buSzPct val="90000"/>
              <a:buFont typeface="Wingdings" pitchFamily="2" charset="2"/>
              <a:buChar char="n"/>
            </a:pPr>
            <a:r>
              <a:rPr lang="en-US" sz="1050" dirty="0"/>
              <a:t>QID = { Age, Zip, Sex }</a:t>
            </a:r>
          </a:p>
          <a:p>
            <a:pPr marL="257175" indent="-257175">
              <a:spcBef>
                <a:spcPct val="20000"/>
              </a:spcBef>
              <a:buClr>
                <a:schemeClr val="folHlink"/>
              </a:buClr>
              <a:buSzPct val="90000"/>
              <a:buFont typeface="Wingdings" pitchFamily="2" charset="2"/>
              <a:buChar char="n"/>
            </a:pPr>
            <a:endParaRPr lang="en-US" sz="1050" dirty="0"/>
          </a:p>
          <a:p>
            <a:pPr marL="257175" indent="-257175">
              <a:spcBef>
                <a:spcPct val="20000"/>
              </a:spcBef>
              <a:buClr>
                <a:schemeClr val="folHlink"/>
              </a:buClr>
              <a:buSzPct val="90000"/>
              <a:buFont typeface="Wingdings" pitchFamily="2" charset="2"/>
              <a:buChar char="n"/>
            </a:pPr>
            <a:r>
              <a:rPr lang="en-US" sz="1050" b="1" dirty="0"/>
              <a:t>SELECT COUNT(*) FROM Patient GROUP BY Sex, Zip, Age;</a:t>
            </a:r>
          </a:p>
          <a:p>
            <a:pPr marL="257175" indent="-257175">
              <a:spcBef>
                <a:spcPct val="20000"/>
              </a:spcBef>
              <a:buClr>
                <a:schemeClr val="folHlink"/>
              </a:buClr>
              <a:buSzPct val="90000"/>
              <a:buFont typeface="Wingdings" pitchFamily="2" charset="2"/>
              <a:buChar char="n"/>
            </a:pPr>
            <a:endParaRPr lang="en-US" sz="1050" b="1" dirty="0"/>
          </a:p>
          <a:p>
            <a:pPr marL="257175" indent="-257175">
              <a:spcBef>
                <a:spcPct val="20000"/>
              </a:spcBef>
              <a:buClr>
                <a:schemeClr val="folHlink"/>
              </a:buClr>
              <a:buSzPct val="90000"/>
              <a:buFont typeface="Wingdings" pitchFamily="2" charset="2"/>
              <a:buChar char="n"/>
            </a:pPr>
            <a:r>
              <a:rPr lang="en-US" sz="1050" dirty="0"/>
              <a:t>If the results include groups with count less than k, the relation Patient does not have k-anonymity property with respect to QID.  </a:t>
            </a:r>
          </a:p>
        </p:txBody>
      </p:sp>
      <p:sp>
        <p:nvSpPr>
          <p:cNvPr id="33846" name="Freeform 54"/>
          <p:cNvSpPr>
            <a:spLocks/>
          </p:cNvSpPr>
          <p:nvPr/>
        </p:nvSpPr>
        <p:spPr bwMode="auto">
          <a:xfrm>
            <a:off x="2438400" y="1600200"/>
            <a:ext cx="533400" cy="1028700"/>
          </a:xfrm>
          <a:custGeom>
            <a:avLst/>
            <a:gdLst>
              <a:gd name="T0" fmla="*/ 480 w 480"/>
              <a:gd name="T1" fmla="*/ 0 h 960"/>
              <a:gd name="T2" fmla="*/ 0 w 480"/>
              <a:gd name="T3" fmla="*/ 480 h 960"/>
              <a:gd name="T4" fmla="*/ 480 w 480"/>
              <a:gd name="T5" fmla="*/ 960 h 960"/>
              <a:gd name="T6" fmla="*/ 0 60000 65536"/>
              <a:gd name="T7" fmla="*/ 0 60000 65536"/>
              <a:gd name="T8" fmla="*/ 0 60000 65536"/>
              <a:gd name="T9" fmla="*/ 0 w 480"/>
              <a:gd name="T10" fmla="*/ 0 h 960"/>
              <a:gd name="T11" fmla="*/ 480 w 480"/>
              <a:gd name="T12" fmla="*/ 960 h 960"/>
            </a:gdLst>
            <a:ahLst/>
            <a:cxnLst>
              <a:cxn ang="T6">
                <a:pos x="T0" y="T1"/>
              </a:cxn>
              <a:cxn ang="T7">
                <a:pos x="T2" y="T3"/>
              </a:cxn>
              <a:cxn ang="T8">
                <a:pos x="T4" y="T5"/>
              </a:cxn>
            </a:cxnLst>
            <a:rect l="T9" t="T10" r="T11" b="T12"/>
            <a:pathLst>
              <a:path w="480" h="960">
                <a:moveTo>
                  <a:pt x="480" y="0"/>
                </a:moveTo>
                <a:cubicBezTo>
                  <a:pt x="240" y="160"/>
                  <a:pt x="0" y="320"/>
                  <a:pt x="0" y="480"/>
                </a:cubicBezTo>
                <a:cubicBezTo>
                  <a:pt x="0" y="640"/>
                  <a:pt x="400" y="880"/>
                  <a:pt x="480" y="960"/>
                </a:cubicBezTo>
              </a:path>
            </a:pathLst>
          </a:custGeom>
          <a:noFill/>
          <a:ln w="25400">
            <a:solidFill>
              <a:srgbClr val="FF0000"/>
            </a:solidFill>
            <a:round/>
            <a:headEnd/>
            <a:tailEnd/>
          </a:ln>
        </p:spPr>
        <p:txBody>
          <a:bodyPr/>
          <a:lstStyle/>
          <a:p>
            <a:endParaRPr lang="en-US" sz="1050"/>
          </a:p>
        </p:txBody>
      </p:sp>
      <p:sp>
        <p:nvSpPr>
          <p:cNvPr id="33847" name="Freeform 55"/>
          <p:cNvSpPr>
            <a:spLocks/>
          </p:cNvSpPr>
          <p:nvPr/>
        </p:nvSpPr>
        <p:spPr bwMode="auto">
          <a:xfrm>
            <a:off x="2819400" y="1771650"/>
            <a:ext cx="76200" cy="228600"/>
          </a:xfrm>
          <a:custGeom>
            <a:avLst/>
            <a:gdLst>
              <a:gd name="T0" fmla="*/ 96 w 96"/>
              <a:gd name="T1" fmla="*/ 0 h 192"/>
              <a:gd name="T2" fmla="*/ 0 w 96"/>
              <a:gd name="T3" fmla="*/ 96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96" y="0"/>
                </a:moveTo>
                <a:cubicBezTo>
                  <a:pt x="48" y="32"/>
                  <a:pt x="0" y="64"/>
                  <a:pt x="0" y="96"/>
                </a:cubicBezTo>
                <a:cubicBezTo>
                  <a:pt x="0" y="128"/>
                  <a:pt x="80" y="176"/>
                  <a:pt x="96" y="192"/>
                </a:cubicBezTo>
              </a:path>
            </a:pathLst>
          </a:custGeom>
          <a:noFill/>
          <a:ln w="25400">
            <a:solidFill>
              <a:srgbClr val="0000FF"/>
            </a:solidFill>
            <a:round/>
            <a:headEnd/>
            <a:tailEnd/>
          </a:ln>
        </p:spPr>
        <p:txBody>
          <a:bodyPr/>
          <a:lstStyle/>
          <a:p>
            <a:endParaRPr lang="en-US" sz="1050"/>
          </a:p>
        </p:txBody>
      </p:sp>
      <p:sp>
        <p:nvSpPr>
          <p:cNvPr id="33848" name="Freeform 57"/>
          <p:cNvSpPr>
            <a:spLocks/>
          </p:cNvSpPr>
          <p:nvPr/>
        </p:nvSpPr>
        <p:spPr bwMode="auto">
          <a:xfrm>
            <a:off x="2743200" y="2171700"/>
            <a:ext cx="152400" cy="228600"/>
          </a:xfrm>
          <a:custGeom>
            <a:avLst/>
            <a:gdLst>
              <a:gd name="T0" fmla="*/ 96 w 96"/>
              <a:gd name="T1" fmla="*/ 0 h 144"/>
              <a:gd name="T2" fmla="*/ 0 w 96"/>
              <a:gd name="T3" fmla="*/ 96 h 144"/>
              <a:gd name="T4" fmla="*/ 96 w 96"/>
              <a:gd name="T5" fmla="*/ 144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0"/>
                </a:moveTo>
                <a:cubicBezTo>
                  <a:pt x="48" y="36"/>
                  <a:pt x="0" y="72"/>
                  <a:pt x="0" y="96"/>
                </a:cubicBezTo>
                <a:cubicBezTo>
                  <a:pt x="0" y="120"/>
                  <a:pt x="80" y="136"/>
                  <a:pt x="96" y="144"/>
                </a:cubicBezTo>
              </a:path>
            </a:pathLst>
          </a:custGeom>
          <a:noFill/>
          <a:ln w="25400">
            <a:solidFill>
              <a:srgbClr val="339966"/>
            </a:solidFill>
            <a:round/>
            <a:headEnd/>
            <a:tailEnd/>
          </a:ln>
        </p:spPr>
        <p:txBody>
          <a:bodyPr/>
          <a:lstStyle/>
          <a:p>
            <a:endParaRPr lang="en-US" sz="1050"/>
          </a:p>
        </p:txBody>
      </p:sp>
      <p:sp>
        <p:nvSpPr>
          <p:cNvPr id="8" name="Rectangle 3">
            <a:extLst>
              <a:ext uri="{FF2B5EF4-FFF2-40B4-BE49-F238E27FC236}">
                <a16:creationId xmlns:a16="http://schemas.microsoft.com/office/drawing/2014/main" id="{824D6A20-C514-AC41-AFFB-643DFF512CCF}"/>
              </a:ext>
            </a:extLst>
          </p:cNvPr>
          <p:cNvSpPr txBox="1">
            <a:spLocks noChangeArrowheads="1"/>
          </p:cNvSpPr>
          <p:nvPr/>
        </p:nvSpPr>
        <p:spPr>
          <a:xfrm>
            <a:off x="3836573" y="4539762"/>
            <a:ext cx="5198480" cy="720181"/>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None/>
            </a:pPr>
            <a:r>
              <a:rPr lang="en-US" sz="2700" i="1" dirty="0">
                <a:solidFill>
                  <a:srgbClr val="FF0000"/>
                </a:solidFill>
              </a:rPr>
              <a:t>This dataset is k-anonymous for what value of k?</a:t>
            </a:r>
          </a:p>
        </p:txBody>
      </p:sp>
      <p:cxnSp>
        <p:nvCxnSpPr>
          <p:cNvPr id="9" name="Straight Arrow Connector 8">
            <a:extLst>
              <a:ext uri="{FF2B5EF4-FFF2-40B4-BE49-F238E27FC236}">
                <a16:creationId xmlns:a16="http://schemas.microsoft.com/office/drawing/2014/main" id="{D54CAD62-9513-3E4F-846A-40FB5ECFEE9E}"/>
              </a:ext>
            </a:extLst>
          </p:cNvPr>
          <p:cNvCxnSpPr>
            <a:cxnSpLocks/>
          </p:cNvCxnSpPr>
          <p:nvPr/>
        </p:nvCxnSpPr>
        <p:spPr>
          <a:xfrm>
            <a:off x="3480973" y="3771106"/>
            <a:ext cx="426720" cy="85804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38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8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8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46" grpId="0" animBg="1"/>
      <p:bldP spid="33847" grpId="0" animBg="1"/>
      <p:bldP spid="33848" grpId="0" animBg="1"/>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18400" y="3224225"/>
            <a:ext cx="6091122" cy="572700"/>
          </a:xfrm>
        </p:spPr>
        <p:txBody>
          <a:bodyPr/>
          <a:lstStyle/>
          <a:p>
            <a:pPr eaLnBrk="1" hangingPunct="1"/>
            <a:r>
              <a:rPr lang="en-US" dirty="0"/>
              <a:t>How to achieve it? Next week…</a:t>
            </a:r>
          </a:p>
        </p:txBody>
      </p:sp>
    </p:spTree>
    <p:extLst>
      <p:ext uri="{BB962C8B-B14F-4D97-AF65-F5344CB8AC3E}">
        <p14:creationId xmlns:p14="http://schemas.microsoft.com/office/powerpoint/2010/main" val="1435041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8"/>
          <p:cNvSpPr txBox="1">
            <a:spLocks noGrp="1"/>
          </p:cNvSpPr>
          <p:nvPr>
            <p:ph type="ctrTitle"/>
          </p:nvPr>
        </p:nvSpPr>
        <p:spPr>
          <a:xfrm>
            <a:off x="766527" y="0"/>
            <a:ext cx="7260367" cy="736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 sz="2800" i="1" dirty="0"/>
              <a:t>For next Monday </a:t>
            </a:r>
            <a:r>
              <a:rPr lang="en" sz="2800" i="1" dirty="0">
                <a:solidFill>
                  <a:srgbClr val="FF0000"/>
                </a:solidFill>
              </a:rPr>
              <a:t>(on Zoom!)</a:t>
            </a:r>
            <a:endParaRPr i="1" dirty="0">
              <a:solidFill>
                <a:srgbClr val="FF0000"/>
              </a:solidFill>
            </a:endParaRPr>
          </a:p>
        </p:txBody>
      </p:sp>
      <p:sp>
        <p:nvSpPr>
          <p:cNvPr id="615" name="Google Shape;615;p98"/>
          <p:cNvSpPr txBox="1"/>
          <p:nvPr/>
        </p:nvSpPr>
        <p:spPr>
          <a:xfrm>
            <a:off x="499459" y="710276"/>
            <a:ext cx="8145078" cy="736600"/>
          </a:xfrm>
          <a:prstGeom prst="rect">
            <a:avLst/>
          </a:prstGeom>
          <a:noFill/>
          <a:ln>
            <a:noFill/>
          </a:ln>
        </p:spPr>
        <p:txBody>
          <a:bodyPr spcFirstLastPara="1" wrap="square" lIns="91425" tIns="45700" rIns="91425" bIns="45700" anchor="ctr" anchorCtr="0">
            <a:noAutofit/>
          </a:bodyPr>
          <a:lstStyle/>
          <a:p>
            <a:pPr marR="0" lvl="0" algn="l" rtl="0">
              <a:lnSpc>
                <a:spcPct val="100000"/>
              </a:lnSpc>
              <a:spcBef>
                <a:spcPts val="0"/>
              </a:spcBef>
              <a:spcAft>
                <a:spcPts val="0"/>
              </a:spcAft>
              <a:buClr>
                <a:schemeClr val="dk1"/>
              </a:buClr>
              <a:buSzPts val="1800"/>
            </a:pPr>
            <a:r>
              <a:rPr lang="en-US" sz="2800" dirty="0">
                <a:solidFill>
                  <a:schemeClr val="dk1"/>
                </a:solidFill>
                <a:latin typeface="Calibri"/>
                <a:cs typeface="Calibri"/>
                <a:sym typeface="Calibri"/>
              </a:rPr>
              <a:t>Please read:</a:t>
            </a:r>
            <a:endParaRPr sz="2000" dirty="0"/>
          </a:p>
        </p:txBody>
      </p:sp>
      <p:sp>
        <p:nvSpPr>
          <p:cNvPr id="617" name="Google Shape;617;p98"/>
          <p:cNvSpPr txBox="1"/>
          <p:nvPr/>
        </p:nvSpPr>
        <p:spPr>
          <a:xfrm>
            <a:off x="766527" y="4142148"/>
            <a:ext cx="7260367" cy="100135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 sz="2800" b="0" i="0" u="none" strike="noStrike" cap="none" dirty="0">
                <a:solidFill>
                  <a:schemeClr val="dk1"/>
                </a:solidFill>
                <a:latin typeface="Calibri"/>
                <a:ea typeface="Calibri"/>
                <a:cs typeface="Calibri"/>
                <a:sym typeface="Calibri"/>
              </a:rPr>
              <a:t>Thank you!</a:t>
            </a:r>
            <a:endParaRPr dirty="0"/>
          </a:p>
        </p:txBody>
      </p:sp>
      <p:pic>
        <p:nvPicPr>
          <p:cNvPr id="5" name="Picture 4">
            <a:extLst>
              <a:ext uri="{FF2B5EF4-FFF2-40B4-BE49-F238E27FC236}">
                <a16:creationId xmlns:a16="http://schemas.microsoft.com/office/drawing/2014/main" id="{69C46D86-9DD5-1C40-A92B-5E40272930AA}"/>
              </a:ext>
            </a:extLst>
          </p:cNvPr>
          <p:cNvPicPr>
            <a:picLocks noChangeAspect="1"/>
          </p:cNvPicPr>
          <p:nvPr/>
        </p:nvPicPr>
        <p:blipFill>
          <a:blip r:embed="rId3"/>
          <a:stretch>
            <a:fillRect/>
          </a:stretch>
        </p:blipFill>
        <p:spPr>
          <a:xfrm>
            <a:off x="1078569" y="1252003"/>
            <a:ext cx="6986857" cy="2138694"/>
          </a:xfrm>
          <a:prstGeom prst="rect">
            <a:avLst/>
          </a:prstGeom>
        </p:spPr>
      </p:pic>
      <p:sp>
        <p:nvSpPr>
          <p:cNvPr id="6" name="Google Shape;615;p98">
            <a:extLst>
              <a:ext uri="{FF2B5EF4-FFF2-40B4-BE49-F238E27FC236}">
                <a16:creationId xmlns:a16="http://schemas.microsoft.com/office/drawing/2014/main" id="{13E06621-947B-6940-8A9D-8F739406DC35}"/>
              </a:ext>
            </a:extLst>
          </p:cNvPr>
          <p:cNvSpPr txBox="1"/>
          <p:nvPr/>
        </p:nvSpPr>
        <p:spPr>
          <a:xfrm>
            <a:off x="324171" y="3564124"/>
            <a:ext cx="8145078" cy="736600"/>
          </a:xfrm>
          <a:prstGeom prst="rect">
            <a:avLst/>
          </a:prstGeom>
          <a:noFill/>
          <a:ln>
            <a:noFill/>
          </a:ln>
        </p:spPr>
        <p:txBody>
          <a:bodyPr spcFirstLastPara="1" wrap="square" lIns="91425" tIns="45700" rIns="91425" bIns="45700" anchor="ctr" anchorCtr="0">
            <a:noAutofit/>
          </a:bodyPr>
          <a:lstStyle/>
          <a:p>
            <a:pPr marR="0" lvl="0" algn="ctr" rtl="0">
              <a:lnSpc>
                <a:spcPct val="100000"/>
              </a:lnSpc>
              <a:spcBef>
                <a:spcPts val="0"/>
              </a:spcBef>
              <a:spcAft>
                <a:spcPts val="0"/>
              </a:spcAft>
              <a:buClr>
                <a:schemeClr val="dk1"/>
              </a:buClr>
              <a:buSzPts val="1800"/>
            </a:pPr>
            <a:r>
              <a:rPr lang="en-US" sz="2800" i="1" dirty="0">
                <a:solidFill>
                  <a:schemeClr val="tx2">
                    <a:lumMod val="50000"/>
                  </a:schemeClr>
                </a:solidFill>
                <a:latin typeface="Calibri"/>
                <a:cs typeface="Calibri"/>
                <a:sym typeface="Calibri"/>
              </a:rPr>
              <a:t>(posted on Canvas)</a:t>
            </a:r>
            <a:endParaRPr sz="2000" i="1" dirty="0">
              <a:solidFill>
                <a:schemeClr val="tx2">
                  <a:lumMod val="5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g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29" y="0"/>
            <a:ext cx="5208608" cy="5143500"/>
          </a:xfrm>
          <a:prstGeom prst="rect">
            <a:avLst/>
          </a:prstGeom>
        </p:spPr>
      </p:pic>
    </p:spTree>
    <p:extLst>
      <p:ext uri="{BB962C8B-B14F-4D97-AF65-F5344CB8AC3E}">
        <p14:creationId xmlns:p14="http://schemas.microsoft.com/office/powerpoint/2010/main" val="80626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g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29" y="0"/>
            <a:ext cx="5208608" cy="5143500"/>
          </a:xfrm>
          <a:prstGeom prst="rect">
            <a:avLst/>
          </a:prstGeom>
        </p:spPr>
      </p:pic>
      <p:sp>
        <p:nvSpPr>
          <p:cNvPr id="7" name="Rounded Rectangle 6"/>
          <p:cNvSpPr/>
          <p:nvPr/>
        </p:nvSpPr>
        <p:spPr>
          <a:xfrm>
            <a:off x="5844268" y="830750"/>
            <a:ext cx="959304" cy="30247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8" name="Rounded Rectangle 7"/>
          <p:cNvSpPr/>
          <p:nvPr/>
        </p:nvSpPr>
        <p:spPr>
          <a:xfrm>
            <a:off x="4884965" y="1113282"/>
            <a:ext cx="1918607" cy="4471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FF0000"/>
                </a:solidFill>
              </a:rPr>
              <a:t>Anonymity</a:t>
            </a:r>
          </a:p>
        </p:txBody>
      </p:sp>
    </p:spTree>
    <p:extLst>
      <p:ext uri="{BB962C8B-B14F-4D97-AF65-F5344CB8AC3E}">
        <p14:creationId xmlns:p14="http://schemas.microsoft.com/office/powerpoint/2010/main" val="3870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g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819" y="0"/>
            <a:ext cx="5208608" cy="5143500"/>
          </a:xfrm>
          <a:prstGeom prst="rect">
            <a:avLst/>
          </a:prstGeom>
        </p:spPr>
      </p:pic>
      <p:sp>
        <p:nvSpPr>
          <p:cNvPr id="8" name="Rounded Rectangle 7"/>
          <p:cNvSpPr/>
          <p:nvPr/>
        </p:nvSpPr>
        <p:spPr>
          <a:xfrm>
            <a:off x="4891767" y="1606257"/>
            <a:ext cx="1918607" cy="11559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solidFill>
                  <a:srgbClr val="FF0000"/>
                </a:solidFill>
              </a:rPr>
              <a:t>Privacy </a:t>
            </a:r>
          </a:p>
        </p:txBody>
      </p:sp>
    </p:spTree>
    <p:extLst>
      <p:ext uri="{BB962C8B-B14F-4D97-AF65-F5344CB8AC3E}">
        <p14:creationId xmlns:p14="http://schemas.microsoft.com/office/powerpoint/2010/main" val="7488420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715</TotalTime>
  <Words>3066</Words>
  <Application>Microsoft Macintosh PowerPoint</Application>
  <PresentationFormat>On-screen Show (16:9)</PresentationFormat>
  <Paragraphs>769</Paragraphs>
  <Slides>68</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Monotype Sorts</vt:lpstr>
      <vt:lpstr>Comic Sans MS</vt:lpstr>
      <vt:lpstr>Times New Roman</vt:lpstr>
      <vt:lpstr>Calibri</vt:lpstr>
      <vt:lpstr>Arial</vt:lpstr>
      <vt:lpstr>Wingdings</vt:lpstr>
      <vt:lpstr>Tahoma</vt:lpstr>
      <vt:lpstr>Verdana</vt:lpstr>
      <vt:lpstr>Helvetica</vt:lpstr>
      <vt:lpstr>Simple Light</vt:lpstr>
      <vt:lpstr>IST 597: Foundations of Data Privacy Re-identification: The trouble with naïve anonymization</vt:lpstr>
      <vt:lpstr>PowerPoint Presentation</vt:lpstr>
      <vt:lpstr>Class Outline</vt:lpstr>
      <vt:lpstr>PowerPoint Presentation</vt:lpstr>
      <vt:lpstr>PowerPoint Presentation</vt:lpstr>
      <vt:lpstr>Identity, Privacy and Anonymity</vt:lpstr>
      <vt:lpstr>PowerPoint Presentation</vt:lpstr>
      <vt:lpstr>PowerPoint Presentation</vt:lpstr>
      <vt:lpstr>PowerPoint Presentation</vt:lpstr>
      <vt:lpstr>Data workflow – and privacy</vt:lpstr>
      <vt:lpstr>When do data analytics violate privacy? </vt:lpstr>
      <vt:lpstr>Privacy violations that aren’t (or are?) </vt:lpstr>
      <vt:lpstr>A revised definition…</vt:lpstr>
      <vt:lpstr>Disclosure Control</vt:lpstr>
      <vt:lpstr>(Data) Privacy Preserving techniques</vt:lpstr>
      <vt:lpstr>Synthetic data? </vt:lpstr>
      <vt:lpstr>Query answering</vt:lpstr>
      <vt:lpstr>Synthetic data vs. Query Answering</vt:lpstr>
      <vt:lpstr>Problems with query answering</vt:lpstr>
      <vt:lpstr>Data Utility</vt:lpstr>
      <vt:lpstr>Aside: Privacy is not Security</vt:lpstr>
      <vt:lpstr>PowerPoint Presentation</vt:lpstr>
      <vt:lpstr>Example – census data.. Poke around yourself</vt:lpstr>
      <vt:lpstr>Example: violating privacy over aggregation</vt:lpstr>
      <vt:lpstr>Statistical Disclosure Control</vt:lpstr>
      <vt:lpstr>Statistical Data Disclosure</vt:lpstr>
      <vt:lpstr>PowerPoint Presentation</vt:lpstr>
      <vt:lpstr>PowerPoint Presentation</vt:lpstr>
      <vt:lpstr>PowerPoint Presentation</vt:lpstr>
      <vt:lpstr>DB anonymization: the model</vt:lpstr>
      <vt:lpstr>Naïve anonymization</vt:lpstr>
      <vt:lpstr>De-identification</vt:lpstr>
      <vt:lpstr>PowerPoint Presentation</vt:lpstr>
      <vt:lpstr>AOL Query Log Release</vt:lpstr>
      <vt:lpstr>User No. 4417749</vt:lpstr>
      <vt:lpstr>De-identification failure: AOL search logs</vt:lpstr>
      <vt:lpstr>PowerPoint Presentation</vt:lpstr>
      <vt:lpstr>The “Netflix attack”</vt:lpstr>
      <vt:lpstr>PowerPoint Presentation</vt:lpstr>
      <vt:lpstr>The “Netflix attack”</vt:lpstr>
      <vt:lpstr>Results Netflix de-anonymization</vt:lpstr>
      <vt:lpstr>The “Netflix attack”</vt:lpstr>
      <vt:lpstr>Recommender  systems vs. Privacy</vt:lpstr>
      <vt:lpstr>Recommender  systems vs. Privacy</vt:lpstr>
      <vt:lpstr>De-identification Failure: Massachusetts GIC Incident</vt:lpstr>
      <vt:lpstr>PowerPoint Presentation</vt:lpstr>
      <vt:lpstr>Re-identification</vt:lpstr>
      <vt:lpstr>Consider this example:</vt:lpstr>
      <vt:lpstr>Anonymization</vt:lpstr>
      <vt:lpstr>PowerPoint Presentation</vt:lpstr>
      <vt:lpstr>Anonymization: why should we care? </vt:lpstr>
      <vt:lpstr>Anonymization: why should we care? </vt:lpstr>
      <vt:lpstr>Hands-on activity!</vt:lpstr>
      <vt:lpstr>Break (&amp; post to discussion)</vt:lpstr>
      <vt:lpstr>Seems like re-identification is an important concern… What else can we do?</vt:lpstr>
      <vt:lpstr>Toward some more formal guarantees…</vt:lpstr>
      <vt:lpstr>Presentation</vt:lpstr>
      <vt:lpstr>Motivating Example</vt:lpstr>
      <vt:lpstr>PowerPoint Presentation</vt:lpstr>
      <vt:lpstr>PowerPoint Presentation</vt:lpstr>
      <vt:lpstr>Source of the Problem</vt:lpstr>
      <vt:lpstr>Attribute Classification</vt:lpstr>
      <vt:lpstr>Attribute Types</vt:lpstr>
      <vt:lpstr>Introduction to k-Anonymity</vt:lpstr>
      <vt:lpstr>Defining k-anonymity</vt:lpstr>
      <vt:lpstr>Check for k-Anonymity</vt:lpstr>
      <vt:lpstr>How to achieve it? Next week…</vt:lpstr>
      <vt:lpstr>For next Monday (on Zoom!)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597: Foundations of Data Privacy</dc:title>
  <cp:lastModifiedBy>Sarah Rajtmajer</cp:lastModifiedBy>
  <cp:revision>66</cp:revision>
  <dcterms:modified xsi:type="dcterms:W3CDTF">2022-02-07T18:45:30Z</dcterms:modified>
</cp:coreProperties>
</file>